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64" r:id="rId2"/>
    <p:sldId id="256" r:id="rId3"/>
    <p:sldId id="257" r:id="rId4"/>
    <p:sldId id="258" r:id="rId5"/>
    <p:sldId id="263" r:id="rId6"/>
    <p:sldId id="260" r:id="rId7"/>
    <p:sldId id="261" r:id="rId8"/>
    <p:sldId id="262" r:id="rId9"/>
    <p:sldId id="265" r:id="rId10"/>
    <p:sldId id="267" r:id="rId11"/>
    <p:sldId id="268" r:id="rId12"/>
    <p:sldId id="269" r:id="rId13"/>
    <p:sldId id="270" r:id="rId14"/>
    <p:sldId id="274" r:id="rId15"/>
    <p:sldId id="266" r:id="rId16"/>
    <p:sldId id="271" r:id="rId17"/>
    <p:sldId id="272" r:id="rId18"/>
    <p:sldId id="280" r:id="rId19"/>
    <p:sldId id="277" r:id="rId20"/>
    <p:sldId id="275" r:id="rId21"/>
    <p:sldId id="273" r:id="rId22"/>
    <p:sldId id="276" r:id="rId23"/>
    <p:sldId id="283" r:id="rId24"/>
    <p:sldId id="286" r:id="rId25"/>
    <p:sldId id="285" r:id="rId26"/>
    <p:sldId id="279" r:id="rId27"/>
    <p:sldId id="287" r:id="rId28"/>
    <p:sldId id="282" r:id="rId29"/>
    <p:sldId id="278" r:id="rId30"/>
    <p:sldId id="288" r:id="rId31"/>
    <p:sldId id="28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0AB00"/>
    <a:srgbClr val="008FD4"/>
    <a:srgbClr val="FFB91B"/>
    <a:srgbClr val="666666"/>
    <a:srgbClr val="609B7F"/>
    <a:srgbClr val="E6E6E6"/>
    <a:srgbClr val="394373"/>
    <a:srgbClr val="001489"/>
    <a:srgbClr val="E0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10222-02C7-E042-9741-7EEB11724EB2}" v="65" dt="2024-11-13T16:30:52.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8"/>
    <p:restoredTop sz="84510"/>
  </p:normalViewPr>
  <p:slideViewPr>
    <p:cSldViewPr snapToGrid="0">
      <p:cViewPr varScale="1">
        <p:scale>
          <a:sx n="123" d="100"/>
          <a:sy n="123" d="100"/>
        </p:scale>
        <p:origin x="2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08C95-ABBE-9943-849C-2B0442E4B8CB}" type="datetimeFigureOut">
              <a:rPr lang="en-US" smtClean="0"/>
              <a:t>11/22/24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014C3-7EB3-8C4E-A810-6B016C4A1FD4}" type="slidenum">
              <a:rPr lang="en-US" smtClean="0"/>
              <a:t>‹#›</a:t>
            </a:fld>
            <a:endParaRPr lang="en-US" dirty="0"/>
          </a:p>
        </p:txBody>
      </p:sp>
    </p:spTree>
    <p:extLst>
      <p:ext uri="{BB962C8B-B14F-4D97-AF65-F5344CB8AC3E}">
        <p14:creationId xmlns:p14="http://schemas.microsoft.com/office/powerpoint/2010/main" val="4259516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3014C3-7EB3-8C4E-A810-6B016C4A1FD4}" type="slidenum">
              <a:rPr lang="en-US" smtClean="0"/>
              <a:t>1</a:t>
            </a:fld>
            <a:endParaRPr lang="en-US" dirty="0"/>
          </a:p>
        </p:txBody>
      </p:sp>
    </p:spTree>
    <p:extLst>
      <p:ext uri="{BB962C8B-B14F-4D97-AF65-F5344CB8AC3E}">
        <p14:creationId xmlns:p14="http://schemas.microsoft.com/office/powerpoint/2010/main" val="7809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319B6-EFC9-665A-44E6-8688CEE4B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FC49F5-4114-03E9-9257-F01B41991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477B2-AA8A-5714-593F-5F3E83E44B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1B9F9-C353-3DDE-5925-D5E3C2E83B20}"/>
              </a:ext>
            </a:extLst>
          </p:cNvPr>
          <p:cNvSpPr>
            <a:spLocks noGrp="1"/>
          </p:cNvSpPr>
          <p:nvPr>
            <p:ph type="sldNum" sz="quarter" idx="5"/>
          </p:nvPr>
        </p:nvSpPr>
        <p:spPr/>
        <p:txBody>
          <a:bodyPr/>
          <a:lstStyle/>
          <a:p>
            <a:fld id="{FE3014C3-7EB3-8C4E-A810-6B016C4A1FD4}" type="slidenum">
              <a:rPr lang="en-US" smtClean="0"/>
              <a:t>12</a:t>
            </a:fld>
            <a:endParaRPr lang="en-US" dirty="0"/>
          </a:p>
        </p:txBody>
      </p:sp>
    </p:spTree>
    <p:extLst>
      <p:ext uri="{BB962C8B-B14F-4D97-AF65-F5344CB8AC3E}">
        <p14:creationId xmlns:p14="http://schemas.microsoft.com/office/powerpoint/2010/main" val="97292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7D1EB-5200-58F8-43E7-EA770A950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B5562-AB8F-96A5-5226-DB9A0F996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31C2F-AAA8-2A9D-E314-F7FBAD9049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AA5313-55AD-1762-864B-2DAB9CB84CA1}"/>
              </a:ext>
            </a:extLst>
          </p:cNvPr>
          <p:cNvSpPr>
            <a:spLocks noGrp="1"/>
          </p:cNvSpPr>
          <p:nvPr>
            <p:ph type="sldNum" sz="quarter" idx="5"/>
          </p:nvPr>
        </p:nvSpPr>
        <p:spPr/>
        <p:txBody>
          <a:bodyPr/>
          <a:lstStyle/>
          <a:p>
            <a:fld id="{FE3014C3-7EB3-8C4E-A810-6B016C4A1FD4}" type="slidenum">
              <a:rPr lang="en-US" smtClean="0"/>
              <a:t>13</a:t>
            </a:fld>
            <a:endParaRPr lang="en-US" dirty="0"/>
          </a:p>
        </p:txBody>
      </p:sp>
    </p:spTree>
    <p:extLst>
      <p:ext uri="{BB962C8B-B14F-4D97-AF65-F5344CB8AC3E}">
        <p14:creationId xmlns:p14="http://schemas.microsoft.com/office/powerpoint/2010/main" val="2666925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1D833-91C2-5E61-4EDC-71AA79A38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1BC94-259B-D2AD-8CBD-BEBA6B2BC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A2001-326A-6760-86D3-E8BA2AA4AA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71D149-102E-58DD-AD63-C548D5A2BC4B}"/>
              </a:ext>
            </a:extLst>
          </p:cNvPr>
          <p:cNvSpPr>
            <a:spLocks noGrp="1"/>
          </p:cNvSpPr>
          <p:nvPr>
            <p:ph type="sldNum" sz="quarter" idx="5"/>
          </p:nvPr>
        </p:nvSpPr>
        <p:spPr/>
        <p:txBody>
          <a:bodyPr/>
          <a:lstStyle/>
          <a:p>
            <a:fld id="{FE3014C3-7EB3-8C4E-A810-6B016C4A1FD4}" type="slidenum">
              <a:rPr lang="en-US" smtClean="0"/>
              <a:t>14</a:t>
            </a:fld>
            <a:endParaRPr lang="en-US" dirty="0"/>
          </a:p>
        </p:txBody>
      </p:sp>
    </p:spTree>
    <p:extLst>
      <p:ext uri="{BB962C8B-B14F-4D97-AF65-F5344CB8AC3E}">
        <p14:creationId xmlns:p14="http://schemas.microsoft.com/office/powerpoint/2010/main" val="52035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1F25B-4C3E-23B1-483C-6353C8907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2E68F-DC2F-EF8E-A4A5-8315DE215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B88C2-1F2D-075B-D4F5-40A6C7B96A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0AFBCEF-0BBB-89F1-DE91-F79E52097595}"/>
              </a:ext>
            </a:extLst>
          </p:cNvPr>
          <p:cNvSpPr>
            <a:spLocks noGrp="1"/>
          </p:cNvSpPr>
          <p:nvPr>
            <p:ph type="sldNum" sz="quarter" idx="5"/>
          </p:nvPr>
        </p:nvSpPr>
        <p:spPr/>
        <p:txBody>
          <a:bodyPr/>
          <a:lstStyle/>
          <a:p>
            <a:fld id="{FE3014C3-7EB3-8C4E-A810-6B016C4A1FD4}" type="slidenum">
              <a:rPr lang="en-US" smtClean="0"/>
              <a:t>15</a:t>
            </a:fld>
            <a:endParaRPr lang="en-US" dirty="0"/>
          </a:p>
        </p:txBody>
      </p:sp>
    </p:spTree>
    <p:extLst>
      <p:ext uri="{BB962C8B-B14F-4D97-AF65-F5344CB8AC3E}">
        <p14:creationId xmlns:p14="http://schemas.microsoft.com/office/powerpoint/2010/main" val="81373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7CF5-7B34-4B94-4692-7D9375639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09D85-A4C1-7837-451E-DBDFD91C53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D6E0D-73E1-E29B-6FF2-2EEC2E874DB7}"/>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5F86D67C-472C-8E5A-70B1-AB3C85BB33C2}"/>
              </a:ext>
            </a:extLst>
          </p:cNvPr>
          <p:cNvSpPr>
            <a:spLocks noGrp="1"/>
          </p:cNvSpPr>
          <p:nvPr>
            <p:ph type="sldNum" sz="quarter" idx="5"/>
          </p:nvPr>
        </p:nvSpPr>
        <p:spPr/>
        <p:txBody>
          <a:bodyPr/>
          <a:lstStyle/>
          <a:p>
            <a:fld id="{FE3014C3-7EB3-8C4E-A810-6B016C4A1FD4}" type="slidenum">
              <a:rPr lang="en-US" smtClean="0"/>
              <a:t>16</a:t>
            </a:fld>
            <a:endParaRPr lang="en-US" dirty="0"/>
          </a:p>
        </p:txBody>
      </p:sp>
    </p:spTree>
    <p:extLst>
      <p:ext uri="{BB962C8B-B14F-4D97-AF65-F5344CB8AC3E}">
        <p14:creationId xmlns:p14="http://schemas.microsoft.com/office/powerpoint/2010/main" val="53320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9539A-408F-C250-07C4-6EBDAEF9B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EBF6E-B167-0642-EF13-8818AA948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BCE52-81AE-6ED0-56C4-177AA88C7FF9}"/>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4CEC4770-FA69-827C-D6F1-8A8664AA634C}"/>
              </a:ext>
            </a:extLst>
          </p:cNvPr>
          <p:cNvSpPr>
            <a:spLocks noGrp="1"/>
          </p:cNvSpPr>
          <p:nvPr>
            <p:ph type="sldNum" sz="quarter" idx="5"/>
          </p:nvPr>
        </p:nvSpPr>
        <p:spPr/>
        <p:txBody>
          <a:bodyPr/>
          <a:lstStyle/>
          <a:p>
            <a:fld id="{FE3014C3-7EB3-8C4E-A810-6B016C4A1FD4}" type="slidenum">
              <a:rPr lang="en-US" smtClean="0"/>
              <a:t>17</a:t>
            </a:fld>
            <a:endParaRPr lang="en-US" dirty="0"/>
          </a:p>
        </p:txBody>
      </p:sp>
    </p:spTree>
    <p:extLst>
      <p:ext uri="{BB962C8B-B14F-4D97-AF65-F5344CB8AC3E}">
        <p14:creationId xmlns:p14="http://schemas.microsoft.com/office/powerpoint/2010/main" val="310647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E5FB0-8834-387A-30DC-37A03038D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BB1FF-09B2-ADBF-5404-A6BB4A387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0C02F-D228-C407-A13F-CBBA6EF35C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70310F-0B4C-A414-B3D0-C53D8D7165B4}"/>
              </a:ext>
            </a:extLst>
          </p:cNvPr>
          <p:cNvSpPr>
            <a:spLocks noGrp="1"/>
          </p:cNvSpPr>
          <p:nvPr>
            <p:ph type="sldNum" sz="quarter" idx="5"/>
          </p:nvPr>
        </p:nvSpPr>
        <p:spPr/>
        <p:txBody>
          <a:bodyPr/>
          <a:lstStyle/>
          <a:p>
            <a:fld id="{FE3014C3-7EB3-8C4E-A810-6B016C4A1FD4}" type="slidenum">
              <a:rPr lang="en-US" smtClean="0"/>
              <a:t>18</a:t>
            </a:fld>
            <a:endParaRPr lang="en-US" dirty="0"/>
          </a:p>
        </p:txBody>
      </p:sp>
    </p:spTree>
    <p:extLst>
      <p:ext uri="{BB962C8B-B14F-4D97-AF65-F5344CB8AC3E}">
        <p14:creationId xmlns:p14="http://schemas.microsoft.com/office/powerpoint/2010/main" val="3733870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564E1-12BC-BDB7-586F-BC9321A57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52636F-BB7B-C943-0EB5-58FADA385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D0528-99F6-271D-07B8-52680C147819}"/>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3923A290-7254-079A-29CD-8587D8300B73}"/>
              </a:ext>
            </a:extLst>
          </p:cNvPr>
          <p:cNvSpPr>
            <a:spLocks noGrp="1"/>
          </p:cNvSpPr>
          <p:nvPr>
            <p:ph type="sldNum" sz="quarter" idx="5"/>
          </p:nvPr>
        </p:nvSpPr>
        <p:spPr/>
        <p:txBody>
          <a:bodyPr/>
          <a:lstStyle/>
          <a:p>
            <a:fld id="{FE3014C3-7EB3-8C4E-A810-6B016C4A1FD4}" type="slidenum">
              <a:rPr lang="en-US" smtClean="0"/>
              <a:t>19</a:t>
            </a:fld>
            <a:endParaRPr lang="en-US" dirty="0"/>
          </a:p>
        </p:txBody>
      </p:sp>
    </p:spTree>
    <p:extLst>
      <p:ext uri="{BB962C8B-B14F-4D97-AF65-F5344CB8AC3E}">
        <p14:creationId xmlns:p14="http://schemas.microsoft.com/office/powerpoint/2010/main" val="4036715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47996-959A-A5D3-DE8B-0F9AC969D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825A9A-AE01-C4C2-9D38-A954BD764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343C9-E31D-B797-2975-792AE54EEF02}"/>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83C3EB89-D982-09F4-81B8-13D14C5B9557}"/>
              </a:ext>
            </a:extLst>
          </p:cNvPr>
          <p:cNvSpPr>
            <a:spLocks noGrp="1"/>
          </p:cNvSpPr>
          <p:nvPr>
            <p:ph type="sldNum" sz="quarter" idx="5"/>
          </p:nvPr>
        </p:nvSpPr>
        <p:spPr/>
        <p:txBody>
          <a:bodyPr/>
          <a:lstStyle/>
          <a:p>
            <a:fld id="{FE3014C3-7EB3-8C4E-A810-6B016C4A1FD4}" type="slidenum">
              <a:rPr lang="en-US" smtClean="0"/>
              <a:t>20</a:t>
            </a:fld>
            <a:endParaRPr lang="en-US" dirty="0"/>
          </a:p>
        </p:txBody>
      </p:sp>
    </p:spTree>
    <p:extLst>
      <p:ext uri="{BB962C8B-B14F-4D97-AF65-F5344CB8AC3E}">
        <p14:creationId xmlns:p14="http://schemas.microsoft.com/office/powerpoint/2010/main" val="1579359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419EB-2D9C-A4C6-3ACE-901A2A8A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449BA-8E73-1B54-F2EB-E5BA30E37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3898A-0E5B-F058-3D0D-46B01943E9BE}"/>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BB4C15A5-9D2A-8FA1-3C5B-500FD1952070}"/>
              </a:ext>
            </a:extLst>
          </p:cNvPr>
          <p:cNvSpPr>
            <a:spLocks noGrp="1"/>
          </p:cNvSpPr>
          <p:nvPr>
            <p:ph type="sldNum" sz="quarter" idx="5"/>
          </p:nvPr>
        </p:nvSpPr>
        <p:spPr/>
        <p:txBody>
          <a:bodyPr/>
          <a:lstStyle/>
          <a:p>
            <a:fld id="{FE3014C3-7EB3-8C4E-A810-6B016C4A1FD4}" type="slidenum">
              <a:rPr lang="en-US" smtClean="0"/>
              <a:t>21</a:t>
            </a:fld>
            <a:endParaRPr lang="en-US" dirty="0"/>
          </a:p>
        </p:txBody>
      </p:sp>
    </p:spTree>
    <p:extLst>
      <p:ext uri="{BB962C8B-B14F-4D97-AF65-F5344CB8AC3E}">
        <p14:creationId xmlns:p14="http://schemas.microsoft.com/office/powerpoint/2010/main" val="2515076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3014C3-7EB3-8C4E-A810-6B016C4A1FD4}" type="slidenum">
              <a:rPr lang="en-US" smtClean="0"/>
              <a:t>4</a:t>
            </a:fld>
            <a:endParaRPr lang="en-US" dirty="0"/>
          </a:p>
        </p:txBody>
      </p:sp>
    </p:spTree>
    <p:extLst>
      <p:ext uri="{BB962C8B-B14F-4D97-AF65-F5344CB8AC3E}">
        <p14:creationId xmlns:p14="http://schemas.microsoft.com/office/powerpoint/2010/main" val="2840626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8935E-4E39-CF83-6CBE-D222CC844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4D48-87C9-79A1-B7AC-6EA7A917E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DC5F-A4E7-4892-1105-298EFF63F154}"/>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DD8EB60B-0251-B4CE-2C80-5092D8E52B5F}"/>
              </a:ext>
            </a:extLst>
          </p:cNvPr>
          <p:cNvSpPr>
            <a:spLocks noGrp="1"/>
          </p:cNvSpPr>
          <p:nvPr>
            <p:ph type="sldNum" sz="quarter" idx="5"/>
          </p:nvPr>
        </p:nvSpPr>
        <p:spPr/>
        <p:txBody>
          <a:bodyPr/>
          <a:lstStyle/>
          <a:p>
            <a:fld id="{FE3014C3-7EB3-8C4E-A810-6B016C4A1FD4}" type="slidenum">
              <a:rPr lang="en-US" smtClean="0"/>
              <a:t>22</a:t>
            </a:fld>
            <a:endParaRPr lang="en-US" dirty="0"/>
          </a:p>
        </p:txBody>
      </p:sp>
    </p:spTree>
    <p:extLst>
      <p:ext uri="{BB962C8B-B14F-4D97-AF65-F5344CB8AC3E}">
        <p14:creationId xmlns:p14="http://schemas.microsoft.com/office/powerpoint/2010/main" val="262600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09F6-3417-773A-B1E1-D73269405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513C5-5794-AAC4-FE47-19EF6642D5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C70C79-A7E9-76EE-0F66-13A22AFFFE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AEF94F-AA1A-2EC6-17E6-730A34599F62}"/>
              </a:ext>
            </a:extLst>
          </p:cNvPr>
          <p:cNvSpPr>
            <a:spLocks noGrp="1"/>
          </p:cNvSpPr>
          <p:nvPr>
            <p:ph type="sldNum" sz="quarter" idx="5"/>
          </p:nvPr>
        </p:nvSpPr>
        <p:spPr/>
        <p:txBody>
          <a:bodyPr/>
          <a:lstStyle/>
          <a:p>
            <a:fld id="{FE3014C3-7EB3-8C4E-A810-6B016C4A1FD4}" type="slidenum">
              <a:rPr lang="en-US" smtClean="0"/>
              <a:t>23</a:t>
            </a:fld>
            <a:endParaRPr lang="en-US" dirty="0"/>
          </a:p>
        </p:txBody>
      </p:sp>
    </p:spTree>
    <p:extLst>
      <p:ext uri="{BB962C8B-B14F-4D97-AF65-F5344CB8AC3E}">
        <p14:creationId xmlns:p14="http://schemas.microsoft.com/office/powerpoint/2010/main" val="3424465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51A14-CA4C-92EE-5FED-0C17DAC3F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EB70E-A7EA-E340-9BAB-8585F3024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B34D1-7C49-FE3D-907D-A9D86F5A96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0128F9-E866-D197-98F9-718305798A68}"/>
              </a:ext>
            </a:extLst>
          </p:cNvPr>
          <p:cNvSpPr>
            <a:spLocks noGrp="1"/>
          </p:cNvSpPr>
          <p:nvPr>
            <p:ph type="sldNum" sz="quarter" idx="5"/>
          </p:nvPr>
        </p:nvSpPr>
        <p:spPr/>
        <p:txBody>
          <a:bodyPr/>
          <a:lstStyle/>
          <a:p>
            <a:fld id="{FE3014C3-7EB3-8C4E-A810-6B016C4A1FD4}" type="slidenum">
              <a:rPr lang="en-US" smtClean="0"/>
              <a:t>24</a:t>
            </a:fld>
            <a:endParaRPr lang="en-US" dirty="0"/>
          </a:p>
        </p:txBody>
      </p:sp>
    </p:spTree>
    <p:extLst>
      <p:ext uri="{BB962C8B-B14F-4D97-AF65-F5344CB8AC3E}">
        <p14:creationId xmlns:p14="http://schemas.microsoft.com/office/powerpoint/2010/main" val="387613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3DFE2-EE22-B04A-B13E-FD7A83772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79F3DA-80E9-B30B-5AD5-E54754FA1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7E64E9-BB2F-46F2-4D9E-B695CF3345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19759-A172-89E7-91E7-FE8C6C79C273}"/>
              </a:ext>
            </a:extLst>
          </p:cNvPr>
          <p:cNvSpPr>
            <a:spLocks noGrp="1"/>
          </p:cNvSpPr>
          <p:nvPr>
            <p:ph type="sldNum" sz="quarter" idx="5"/>
          </p:nvPr>
        </p:nvSpPr>
        <p:spPr/>
        <p:txBody>
          <a:bodyPr/>
          <a:lstStyle/>
          <a:p>
            <a:fld id="{FE3014C3-7EB3-8C4E-A810-6B016C4A1FD4}" type="slidenum">
              <a:rPr lang="en-US" smtClean="0"/>
              <a:t>25</a:t>
            </a:fld>
            <a:endParaRPr lang="en-US" dirty="0"/>
          </a:p>
        </p:txBody>
      </p:sp>
    </p:spTree>
    <p:extLst>
      <p:ext uri="{BB962C8B-B14F-4D97-AF65-F5344CB8AC3E}">
        <p14:creationId xmlns:p14="http://schemas.microsoft.com/office/powerpoint/2010/main" val="30683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BFAC4-0B6A-C0E7-B261-7599FEB81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A2C4E-865F-AA30-5A97-D6B89A4E4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511A3-69AB-959C-7203-4C1A061C9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1680CE-7737-1E99-798D-3E5E6B5E433E}"/>
              </a:ext>
            </a:extLst>
          </p:cNvPr>
          <p:cNvSpPr>
            <a:spLocks noGrp="1"/>
          </p:cNvSpPr>
          <p:nvPr>
            <p:ph type="sldNum" sz="quarter" idx="5"/>
          </p:nvPr>
        </p:nvSpPr>
        <p:spPr/>
        <p:txBody>
          <a:bodyPr/>
          <a:lstStyle/>
          <a:p>
            <a:fld id="{FE3014C3-7EB3-8C4E-A810-6B016C4A1FD4}" type="slidenum">
              <a:rPr lang="en-US" smtClean="0"/>
              <a:t>26</a:t>
            </a:fld>
            <a:endParaRPr lang="en-US" dirty="0"/>
          </a:p>
        </p:txBody>
      </p:sp>
    </p:spTree>
    <p:extLst>
      <p:ext uri="{BB962C8B-B14F-4D97-AF65-F5344CB8AC3E}">
        <p14:creationId xmlns:p14="http://schemas.microsoft.com/office/powerpoint/2010/main" val="141255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5DF0C-9C68-1D74-E58E-405FF3D51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32865-F742-5A24-C42B-E8F628F07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114F2-060D-3F60-ED7F-A83CE85049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F77868-6F6D-AA5A-4AAA-2D6CE55BA7A1}"/>
              </a:ext>
            </a:extLst>
          </p:cNvPr>
          <p:cNvSpPr>
            <a:spLocks noGrp="1"/>
          </p:cNvSpPr>
          <p:nvPr>
            <p:ph type="sldNum" sz="quarter" idx="5"/>
          </p:nvPr>
        </p:nvSpPr>
        <p:spPr/>
        <p:txBody>
          <a:bodyPr/>
          <a:lstStyle/>
          <a:p>
            <a:fld id="{FE3014C3-7EB3-8C4E-A810-6B016C4A1FD4}" type="slidenum">
              <a:rPr lang="en-US" smtClean="0"/>
              <a:t>27</a:t>
            </a:fld>
            <a:endParaRPr lang="en-US" dirty="0"/>
          </a:p>
        </p:txBody>
      </p:sp>
    </p:spTree>
    <p:extLst>
      <p:ext uri="{BB962C8B-B14F-4D97-AF65-F5344CB8AC3E}">
        <p14:creationId xmlns:p14="http://schemas.microsoft.com/office/powerpoint/2010/main" val="1560691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0B43-4B16-F24F-FB31-69C8886FB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250F7-0506-33D6-8949-F2017A923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D9ECD6-B4B2-7C9C-C187-4C7072DD2F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689A49-1BB9-05E3-8E6D-7B9A5941C567}"/>
              </a:ext>
            </a:extLst>
          </p:cNvPr>
          <p:cNvSpPr>
            <a:spLocks noGrp="1"/>
          </p:cNvSpPr>
          <p:nvPr>
            <p:ph type="sldNum" sz="quarter" idx="5"/>
          </p:nvPr>
        </p:nvSpPr>
        <p:spPr/>
        <p:txBody>
          <a:bodyPr/>
          <a:lstStyle/>
          <a:p>
            <a:fld id="{FE3014C3-7EB3-8C4E-A810-6B016C4A1FD4}" type="slidenum">
              <a:rPr lang="en-US" smtClean="0"/>
              <a:t>28</a:t>
            </a:fld>
            <a:endParaRPr lang="en-US" dirty="0"/>
          </a:p>
        </p:txBody>
      </p:sp>
    </p:spTree>
    <p:extLst>
      <p:ext uri="{BB962C8B-B14F-4D97-AF65-F5344CB8AC3E}">
        <p14:creationId xmlns:p14="http://schemas.microsoft.com/office/powerpoint/2010/main" val="1209245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30C32-3E29-329C-A918-538335CFF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0330C-BF7B-5F9D-733C-32359743A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C5621-0E8D-E11D-F380-5DF32E671D9B}"/>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357CB01F-C2C1-207E-BB21-05938652AE79}"/>
              </a:ext>
            </a:extLst>
          </p:cNvPr>
          <p:cNvSpPr>
            <a:spLocks noGrp="1"/>
          </p:cNvSpPr>
          <p:nvPr>
            <p:ph type="sldNum" sz="quarter" idx="5"/>
          </p:nvPr>
        </p:nvSpPr>
        <p:spPr/>
        <p:txBody>
          <a:bodyPr/>
          <a:lstStyle/>
          <a:p>
            <a:fld id="{FE3014C3-7EB3-8C4E-A810-6B016C4A1FD4}" type="slidenum">
              <a:rPr lang="en-US" smtClean="0"/>
              <a:t>29</a:t>
            </a:fld>
            <a:endParaRPr lang="en-US" dirty="0"/>
          </a:p>
        </p:txBody>
      </p:sp>
    </p:spTree>
    <p:extLst>
      <p:ext uri="{BB962C8B-B14F-4D97-AF65-F5344CB8AC3E}">
        <p14:creationId xmlns:p14="http://schemas.microsoft.com/office/powerpoint/2010/main" val="4255303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4FEEA-3C56-4992-6ABC-5413EBC5A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C6C3B-18AB-9386-9024-EA10DF085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C145D-B95D-B3EC-8EA7-1A66DA366B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471ECF-CF81-3D4F-35B6-E2ECAC9D8186}"/>
              </a:ext>
            </a:extLst>
          </p:cNvPr>
          <p:cNvSpPr>
            <a:spLocks noGrp="1"/>
          </p:cNvSpPr>
          <p:nvPr>
            <p:ph type="sldNum" sz="quarter" idx="5"/>
          </p:nvPr>
        </p:nvSpPr>
        <p:spPr/>
        <p:txBody>
          <a:bodyPr/>
          <a:lstStyle/>
          <a:p>
            <a:fld id="{FE3014C3-7EB3-8C4E-A810-6B016C4A1FD4}" type="slidenum">
              <a:rPr lang="en-US" smtClean="0"/>
              <a:t>30</a:t>
            </a:fld>
            <a:endParaRPr lang="en-US" dirty="0"/>
          </a:p>
        </p:txBody>
      </p:sp>
    </p:spTree>
    <p:extLst>
      <p:ext uri="{BB962C8B-B14F-4D97-AF65-F5344CB8AC3E}">
        <p14:creationId xmlns:p14="http://schemas.microsoft.com/office/powerpoint/2010/main" val="169305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E3380-BC8A-8092-EA7D-1805B34F2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A9AF8-C365-4E10-1F84-5E1DCAE07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E08A4-437D-4BE9-F985-82C972902E57}"/>
              </a:ext>
            </a:extLst>
          </p:cNvPr>
          <p:cNvSpPr>
            <a:spLocks noGrp="1"/>
          </p:cNvSpPr>
          <p:nvPr>
            <p:ph type="body" idx="1"/>
          </p:nvPr>
        </p:nvSpPr>
        <p:spPr/>
        <p:txBody>
          <a:bodyPr/>
          <a:lstStyle/>
          <a:p>
            <a:pPr algn="l">
              <a:spcBef>
                <a:spcPts val="1500"/>
              </a:spcBef>
              <a:spcAft>
                <a:spcPts val="1013"/>
              </a:spcAft>
              <a:buFont typeface="Arial" panose="020B0604020202020204" pitchFamily="34" charset="0"/>
              <a:buChar char="•"/>
            </a:pPr>
            <a:endParaRPr lang="en-ZA" b="0" i="0" dirty="0">
              <a:solidFill>
                <a:srgbClr val="475E75"/>
              </a:solidFill>
              <a:effectLst/>
              <a:latin typeface="72" panose="020B0503030000000003" pitchFamily="34" charset="0"/>
            </a:endParaRPr>
          </a:p>
        </p:txBody>
      </p:sp>
      <p:sp>
        <p:nvSpPr>
          <p:cNvPr id="4" name="Slide Number Placeholder 3">
            <a:extLst>
              <a:ext uri="{FF2B5EF4-FFF2-40B4-BE49-F238E27FC236}">
                <a16:creationId xmlns:a16="http://schemas.microsoft.com/office/drawing/2014/main" id="{9A5B30B0-0954-D28C-13F0-AD30520774C4}"/>
              </a:ext>
            </a:extLst>
          </p:cNvPr>
          <p:cNvSpPr>
            <a:spLocks noGrp="1"/>
          </p:cNvSpPr>
          <p:nvPr>
            <p:ph type="sldNum" sz="quarter" idx="5"/>
          </p:nvPr>
        </p:nvSpPr>
        <p:spPr/>
        <p:txBody>
          <a:bodyPr/>
          <a:lstStyle/>
          <a:p>
            <a:fld id="{FE3014C3-7EB3-8C4E-A810-6B016C4A1FD4}" type="slidenum">
              <a:rPr lang="en-US" smtClean="0"/>
              <a:t>31</a:t>
            </a:fld>
            <a:endParaRPr lang="en-US" dirty="0"/>
          </a:p>
        </p:txBody>
      </p:sp>
    </p:spTree>
    <p:extLst>
      <p:ext uri="{BB962C8B-B14F-4D97-AF65-F5344CB8AC3E}">
        <p14:creationId xmlns:p14="http://schemas.microsoft.com/office/powerpoint/2010/main" val="233573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5BF3-8E9B-8C27-5CE3-45C26F6F1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77DCF-A922-C394-8370-C9AB2B5CA9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0D996-A466-7E4A-BAA3-CC06DCA343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00C5E-60AC-5DA4-2564-FF15F7479D7E}"/>
              </a:ext>
            </a:extLst>
          </p:cNvPr>
          <p:cNvSpPr>
            <a:spLocks noGrp="1"/>
          </p:cNvSpPr>
          <p:nvPr>
            <p:ph type="sldNum" sz="quarter" idx="5"/>
          </p:nvPr>
        </p:nvSpPr>
        <p:spPr/>
        <p:txBody>
          <a:bodyPr/>
          <a:lstStyle/>
          <a:p>
            <a:fld id="{FE3014C3-7EB3-8C4E-A810-6B016C4A1FD4}" type="slidenum">
              <a:rPr lang="en-US" smtClean="0"/>
              <a:t>5</a:t>
            </a:fld>
            <a:endParaRPr lang="en-US" dirty="0"/>
          </a:p>
        </p:txBody>
      </p:sp>
    </p:spTree>
    <p:extLst>
      <p:ext uri="{BB962C8B-B14F-4D97-AF65-F5344CB8AC3E}">
        <p14:creationId xmlns:p14="http://schemas.microsoft.com/office/powerpoint/2010/main" val="287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4E172-4979-74EB-2C77-BBAB0323F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D3572-0A0A-8EFC-463B-40557260B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0913B-1086-B4EB-5D35-49430993C9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299058-79E0-A2B4-2C91-77D4DBF25428}"/>
              </a:ext>
            </a:extLst>
          </p:cNvPr>
          <p:cNvSpPr>
            <a:spLocks noGrp="1"/>
          </p:cNvSpPr>
          <p:nvPr>
            <p:ph type="sldNum" sz="quarter" idx="5"/>
          </p:nvPr>
        </p:nvSpPr>
        <p:spPr/>
        <p:txBody>
          <a:bodyPr/>
          <a:lstStyle/>
          <a:p>
            <a:fld id="{FE3014C3-7EB3-8C4E-A810-6B016C4A1FD4}" type="slidenum">
              <a:rPr lang="en-US" smtClean="0"/>
              <a:t>6</a:t>
            </a:fld>
            <a:endParaRPr lang="en-US" dirty="0"/>
          </a:p>
        </p:txBody>
      </p:sp>
    </p:spTree>
    <p:extLst>
      <p:ext uri="{BB962C8B-B14F-4D97-AF65-F5344CB8AC3E}">
        <p14:creationId xmlns:p14="http://schemas.microsoft.com/office/powerpoint/2010/main" val="399505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409A-F6C8-0E9B-39E0-86003E8B4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663D4-4374-B53C-9CBB-E6668E337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190FB-DD4A-F1EC-D1E8-C3F2D18046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138D10-894A-3661-E80A-A8C23C716666}"/>
              </a:ext>
            </a:extLst>
          </p:cNvPr>
          <p:cNvSpPr>
            <a:spLocks noGrp="1"/>
          </p:cNvSpPr>
          <p:nvPr>
            <p:ph type="sldNum" sz="quarter" idx="5"/>
          </p:nvPr>
        </p:nvSpPr>
        <p:spPr/>
        <p:txBody>
          <a:bodyPr/>
          <a:lstStyle/>
          <a:p>
            <a:fld id="{FE3014C3-7EB3-8C4E-A810-6B016C4A1FD4}" type="slidenum">
              <a:rPr lang="en-US" smtClean="0"/>
              <a:t>7</a:t>
            </a:fld>
            <a:endParaRPr lang="en-US" dirty="0"/>
          </a:p>
        </p:txBody>
      </p:sp>
    </p:spTree>
    <p:extLst>
      <p:ext uri="{BB962C8B-B14F-4D97-AF65-F5344CB8AC3E}">
        <p14:creationId xmlns:p14="http://schemas.microsoft.com/office/powerpoint/2010/main" val="222327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64D7-ED82-918F-0EF3-6158BD079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C462DF-07D6-FAEE-C970-D471AB788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A5386-580E-0B14-06A9-FFDE31539A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FF408C-8AC0-D256-F30B-4F9E7A4F7AC4}"/>
              </a:ext>
            </a:extLst>
          </p:cNvPr>
          <p:cNvSpPr>
            <a:spLocks noGrp="1"/>
          </p:cNvSpPr>
          <p:nvPr>
            <p:ph type="sldNum" sz="quarter" idx="5"/>
          </p:nvPr>
        </p:nvSpPr>
        <p:spPr/>
        <p:txBody>
          <a:bodyPr/>
          <a:lstStyle/>
          <a:p>
            <a:fld id="{FE3014C3-7EB3-8C4E-A810-6B016C4A1FD4}" type="slidenum">
              <a:rPr lang="en-US" smtClean="0"/>
              <a:t>8</a:t>
            </a:fld>
            <a:endParaRPr lang="en-US" dirty="0"/>
          </a:p>
        </p:txBody>
      </p:sp>
    </p:spTree>
    <p:extLst>
      <p:ext uri="{BB962C8B-B14F-4D97-AF65-F5344CB8AC3E}">
        <p14:creationId xmlns:p14="http://schemas.microsoft.com/office/powerpoint/2010/main" val="2057225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F907-41F3-E7BB-B90D-A5C355A5CB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BE58F-111F-F7BF-69A0-44EF77DA8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42D10-828A-A77C-A053-315FD8F4BF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6D014-C1C0-508C-CC7B-E52ADEBBCBC1}"/>
              </a:ext>
            </a:extLst>
          </p:cNvPr>
          <p:cNvSpPr>
            <a:spLocks noGrp="1"/>
          </p:cNvSpPr>
          <p:nvPr>
            <p:ph type="sldNum" sz="quarter" idx="5"/>
          </p:nvPr>
        </p:nvSpPr>
        <p:spPr/>
        <p:txBody>
          <a:bodyPr/>
          <a:lstStyle/>
          <a:p>
            <a:fld id="{FE3014C3-7EB3-8C4E-A810-6B016C4A1FD4}" type="slidenum">
              <a:rPr lang="en-US" smtClean="0"/>
              <a:t>9</a:t>
            </a:fld>
            <a:endParaRPr lang="en-US" dirty="0"/>
          </a:p>
        </p:txBody>
      </p:sp>
    </p:spTree>
    <p:extLst>
      <p:ext uri="{BB962C8B-B14F-4D97-AF65-F5344CB8AC3E}">
        <p14:creationId xmlns:p14="http://schemas.microsoft.com/office/powerpoint/2010/main" val="134776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3D1A-8D7D-3E14-1530-58D3FC7B0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C6C63-0C00-D409-5650-43A4DCA02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5887EA-87D2-99A7-DBA3-D043AF76E7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D80C4-89B2-8735-BF04-9FE0DBA63DFF}"/>
              </a:ext>
            </a:extLst>
          </p:cNvPr>
          <p:cNvSpPr>
            <a:spLocks noGrp="1"/>
          </p:cNvSpPr>
          <p:nvPr>
            <p:ph type="sldNum" sz="quarter" idx="5"/>
          </p:nvPr>
        </p:nvSpPr>
        <p:spPr/>
        <p:txBody>
          <a:bodyPr/>
          <a:lstStyle/>
          <a:p>
            <a:fld id="{FE3014C3-7EB3-8C4E-A810-6B016C4A1FD4}" type="slidenum">
              <a:rPr lang="en-US" smtClean="0"/>
              <a:t>10</a:t>
            </a:fld>
            <a:endParaRPr lang="en-US" dirty="0"/>
          </a:p>
        </p:txBody>
      </p:sp>
    </p:spTree>
    <p:extLst>
      <p:ext uri="{BB962C8B-B14F-4D97-AF65-F5344CB8AC3E}">
        <p14:creationId xmlns:p14="http://schemas.microsoft.com/office/powerpoint/2010/main" val="254301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64FA8-94E5-EE7B-553C-C40771D11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35A32-7721-856A-22F1-C8921B570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74FA0-9AC9-FCF7-4290-69676FF36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F2BA6-FF77-57F8-567C-BF32406E6381}"/>
              </a:ext>
            </a:extLst>
          </p:cNvPr>
          <p:cNvSpPr>
            <a:spLocks noGrp="1"/>
          </p:cNvSpPr>
          <p:nvPr>
            <p:ph type="sldNum" sz="quarter" idx="5"/>
          </p:nvPr>
        </p:nvSpPr>
        <p:spPr/>
        <p:txBody>
          <a:bodyPr/>
          <a:lstStyle/>
          <a:p>
            <a:fld id="{FE3014C3-7EB3-8C4E-A810-6B016C4A1FD4}" type="slidenum">
              <a:rPr lang="en-US" smtClean="0"/>
              <a:t>11</a:t>
            </a:fld>
            <a:endParaRPr lang="en-US" dirty="0"/>
          </a:p>
        </p:txBody>
      </p:sp>
    </p:spTree>
    <p:extLst>
      <p:ext uri="{BB962C8B-B14F-4D97-AF65-F5344CB8AC3E}">
        <p14:creationId xmlns:p14="http://schemas.microsoft.com/office/powerpoint/2010/main" val="319603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BDA364-B0B8-0046-82D0-760FB0798F8B}" type="slidenum">
              <a:rPr lang="en-US" smtClean="0"/>
              <a:t>‹#›</a:t>
            </a:fld>
            <a:endParaRPr lang="en-US" dirty="0"/>
          </a:p>
        </p:txBody>
      </p:sp>
    </p:spTree>
    <p:extLst>
      <p:ext uri="{BB962C8B-B14F-4D97-AF65-F5344CB8AC3E}">
        <p14:creationId xmlns:p14="http://schemas.microsoft.com/office/powerpoint/2010/main" val="341431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BDA364-B0B8-0046-82D0-760FB0798F8B}" type="slidenum">
              <a:rPr lang="en-US" smtClean="0"/>
              <a:t>‹#›</a:t>
            </a:fld>
            <a:endParaRPr lang="en-US" dirty="0"/>
          </a:p>
        </p:txBody>
      </p:sp>
      <p:pic>
        <p:nvPicPr>
          <p:cNvPr id="7" name="Picture 6">
            <a:extLst>
              <a:ext uri="{FF2B5EF4-FFF2-40B4-BE49-F238E27FC236}">
                <a16:creationId xmlns:a16="http://schemas.microsoft.com/office/drawing/2014/main" id="{10F5E819-4C9A-E494-9B52-385AC3BE69A6}"/>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8" name="TextBox 7">
            <a:extLst>
              <a:ext uri="{FF2B5EF4-FFF2-40B4-BE49-F238E27FC236}">
                <a16:creationId xmlns:a16="http://schemas.microsoft.com/office/drawing/2014/main" id="{B6F57757-E831-0A87-83CB-18BA7B73F7F4}"/>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381640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BDA364-B0B8-0046-82D0-760FB0798F8B}" type="slidenum">
              <a:rPr lang="en-US" smtClean="0"/>
              <a:t>‹#›</a:t>
            </a:fld>
            <a:endParaRPr lang="en-US" dirty="0"/>
          </a:p>
        </p:txBody>
      </p:sp>
      <p:pic>
        <p:nvPicPr>
          <p:cNvPr id="7" name="Picture 6">
            <a:extLst>
              <a:ext uri="{FF2B5EF4-FFF2-40B4-BE49-F238E27FC236}">
                <a16:creationId xmlns:a16="http://schemas.microsoft.com/office/drawing/2014/main" id="{9C6358AE-4B38-CB08-9DE3-A6C4443C9BC3}"/>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8" name="TextBox 7">
            <a:extLst>
              <a:ext uri="{FF2B5EF4-FFF2-40B4-BE49-F238E27FC236}">
                <a16:creationId xmlns:a16="http://schemas.microsoft.com/office/drawing/2014/main" id="{A0F03B82-1D04-235B-C114-A49746FCE723}"/>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179233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BDA364-B0B8-0046-82D0-760FB0798F8B}" type="slidenum">
              <a:rPr lang="en-US" smtClean="0"/>
              <a:t>‹#›</a:t>
            </a:fld>
            <a:endParaRPr lang="en-US" dirty="0"/>
          </a:p>
        </p:txBody>
      </p:sp>
      <p:sp>
        <p:nvSpPr>
          <p:cNvPr id="8" name="TextBox 7">
            <a:extLst>
              <a:ext uri="{FF2B5EF4-FFF2-40B4-BE49-F238E27FC236}">
                <a16:creationId xmlns:a16="http://schemas.microsoft.com/office/drawing/2014/main" id="{60312814-5C5A-EF27-BED0-1203B6CF9788}"/>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pic>
        <p:nvPicPr>
          <p:cNvPr id="11" name="Picture 10">
            <a:extLst>
              <a:ext uri="{FF2B5EF4-FFF2-40B4-BE49-F238E27FC236}">
                <a16:creationId xmlns:a16="http://schemas.microsoft.com/office/drawing/2014/main" id="{EA7C6792-58DB-3A62-CAE9-25AF564C81CB}"/>
              </a:ext>
            </a:extLst>
          </p:cNvPr>
          <p:cNvPicPr>
            <a:picLocks noChangeAspect="1"/>
          </p:cNvPicPr>
          <p:nvPr userDrawn="1"/>
        </p:nvPicPr>
        <p:blipFill>
          <a:blip r:embed="rId2"/>
          <a:stretch>
            <a:fillRect/>
          </a:stretch>
        </p:blipFill>
        <p:spPr>
          <a:xfrm>
            <a:off x="10773268" y="136525"/>
            <a:ext cx="1283122" cy="641561"/>
          </a:xfrm>
          <a:prstGeom prst="rect">
            <a:avLst/>
          </a:prstGeom>
        </p:spPr>
      </p:pic>
    </p:spTree>
    <p:extLst>
      <p:ext uri="{BB962C8B-B14F-4D97-AF65-F5344CB8AC3E}">
        <p14:creationId xmlns:p14="http://schemas.microsoft.com/office/powerpoint/2010/main" val="267101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BDA364-B0B8-0046-82D0-760FB0798F8B}" type="slidenum">
              <a:rPr lang="en-US" smtClean="0"/>
              <a:t>‹#›</a:t>
            </a:fld>
            <a:endParaRPr lang="en-US" dirty="0"/>
          </a:p>
        </p:txBody>
      </p:sp>
      <p:pic>
        <p:nvPicPr>
          <p:cNvPr id="7" name="Picture 6">
            <a:extLst>
              <a:ext uri="{FF2B5EF4-FFF2-40B4-BE49-F238E27FC236}">
                <a16:creationId xmlns:a16="http://schemas.microsoft.com/office/drawing/2014/main" id="{D68E8F9F-E675-05CD-B765-17EC89B0FB96}"/>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8" name="TextBox 7">
            <a:extLst>
              <a:ext uri="{FF2B5EF4-FFF2-40B4-BE49-F238E27FC236}">
                <a16:creationId xmlns:a16="http://schemas.microsoft.com/office/drawing/2014/main" id="{D39B63B8-1A4A-8D6B-3F7E-353D0F5D0E6D}"/>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203746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BDA364-B0B8-0046-82D0-760FB0798F8B}" type="slidenum">
              <a:rPr lang="en-US" smtClean="0"/>
              <a:t>‹#›</a:t>
            </a:fld>
            <a:endParaRPr lang="en-US" dirty="0"/>
          </a:p>
        </p:txBody>
      </p:sp>
      <p:pic>
        <p:nvPicPr>
          <p:cNvPr id="8" name="Picture 7">
            <a:extLst>
              <a:ext uri="{FF2B5EF4-FFF2-40B4-BE49-F238E27FC236}">
                <a16:creationId xmlns:a16="http://schemas.microsoft.com/office/drawing/2014/main" id="{AF49F3FD-6B83-4906-B9DA-106831DD89AD}"/>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9" name="TextBox 8">
            <a:extLst>
              <a:ext uri="{FF2B5EF4-FFF2-40B4-BE49-F238E27FC236}">
                <a16:creationId xmlns:a16="http://schemas.microsoft.com/office/drawing/2014/main" id="{FFEC367B-17C2-789F-E969-6282ADB833C4}"/>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27534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BDA364-B0B8-0046-82D0-760FB0798F8B}" type="slidenum">
              <a:rPr lang="en-US" smtClean="0"/>
              <a:t>‹#›</a:t>
            </a:fld>
            <a:endParaRPr lang="en-US" dirty="0"/>
          </a:p>
        </p:txBody>
      </p:sp>
      <p:pic>
        <p:nvPicPr>
          <p:cNvPr id="10" name="Picture 9">
            <a:extLst>
              <a:ext uri="{FF2B5EF4-FFF2-40B4-BE49-F238E27FC236}">
                <a16:creationId xmlns:a16="http://schemas.microsoft.com/office/drawing/2014/main" id="{B6894B8E-5F58-D92E-8145-EB600C6FDEBC}"/>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11" name="TextBox 10">
            <a:extLst>
              <a:ext uri="{FF2B5EF4-FFF2-40B4-BE49-F238E27FC236}">
                <a16:creationId xmlns:a16="http://schemas.microsoft.com/office/drawing/2014/main" id="{5B20C20E-0F5F-D622-6E55-51F874ACE7F0}"/>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339734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BDA364-B0B8-0046-82D0-760FB0798F8B}" type="slidenum">
              <a:rPr lang="en-US" smtClean="0"/>
              <a:t>‹#›</a:t>
            </a:fld>
            <a:endParaRPr lang="en-US" dirty="0"/>
          </a:p>
        </p:txBody>
      </p:sp>
      <p:pic>
        <p:nvPicPr>
          <p:cNvPr id="6" name="Picture 5">
            <a:extLst>
              <a:ext uri="{FF2B5EF4-FFF2-40B4-BE49-F238E27FC236}">
                <a16:creationId xmlns:a16="http://schemas.microsoft.com/office/drawing/2014/main" id="{7FA9C697-80D2-EF9D-1EA1-2518CE47A9FB}"/>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7" name="TextBox 6">
            <a:extLst>
              <a:ext uri="{FF2B5EF4-FFF2-40B4-BE49-F238E27FC236}">
                <a16:creationId xmlns:a16="http://schemas.microsoft.com/office/drawing/2014/main" id="{8B705C47-B4F2-6758-8E75-5BF0F8E95B00}"/>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78958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BDA364-B0B8-0046-82D0-760FB0798F8B}" type="slidenum">
              <a:rPr lang="en-US" smtClean="0"/>
              <a:t>‹#›</a:t>
            </a:fld>
            <a:endParaRPr lang="en-US" dirty="0"/>
          </a:p>
        </p:txBody>
      </p:sp>
      <p:pic>
        <p:nvPicPr>
          <p:cNvPr id="5" name="Picture 4">
            <a:extLst>
              <a:ext uri="{FF2B5EF4-FFF2-40B4-BE49-F238E27FC236}">
                <a16:creationId xmlns:a16="http://schemas.microsoft.com/office/drawing/2014/main" id="{ABD9FC64-A58E-DE0A-30C0-718EACC13162}"/>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6" name="TextBox 5">
            <a:extLst>
              <a:ext uri="{FF2B5EF4-FFF2-40B4-BE49-F238E27FC236}">
                <a16:creationId xmlns:a16="http://schemas.microsoft.com/office/drawing/2014/main" id="{6857798A-535A-B060-03BF-644C2849DB6F}"/>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312319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BDA364-B0B8-0046-82D0-760FB0798F8B}" type="slidenum">
              <a:rPr lang="en-US" smtClean="0"/>
              <a:t>‹#›</a:t>
            </a:fld>
            <a:endParaRPr lang="en-US" dirty="0"/>
          </a:p>
        </p:txBody>
      </p:sp>
      <p:pic>
        <p:nvPicPr>
          <p:cNvPr id="8" name="Picture 7">
            <a:extLst>
              <a:ext uri="{FF2B5EF4-FFF2-40B4-BE49-F238E27FC236}">
                <a16:creationId xmlns:a16="http://schemas.microsoft.com/office/drawing/2014/main" id="{FC00D008-51FA-6354-62CB-CEE8F34A0ACB}"/>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9" name="TextBox 8">
            <a:extLst>
              <a:ext uri="{FF2B5EF4-FFF2-40B4-BE49-F238E27FC236}">
                <a16:creationId xmlns:a16="http://schemas.microsoft.com/office/drawing/2014/main" id="{9D57FAEC-7A7B-2776-2185-98853A93FB06}"/>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32498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EF78332-BBF9-234A-92E0-51C49B3B7617}" type="datetimeFigureOut">
              <a:rPr lang="en-US" smtClean="0"/>
              <a:t>11/22/24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BDA364-B0B8-0046-82D0-760FB0798F8B}" type="slidenum">
              <a:rPr lang="en-US" smtClean="0"/>
              <a:t>‹#›</a:t>
            </a:fld>
            <a:endParaRPr lang="en-US" dirty="0"/>
          </a:p>
        </p:txBody>
      </p:sp>
      <p:pic>
        <p:nvPicPr>
          <p:cNvPr id="8" name="Picture 7">
            <a:extLst>
              <a:ext uri="{FF2B5EF4-FFF2-40B4-BE49-F238E27FC236}">
                <a16:creationId xmlns:a16="http://schemas.microsoft.com/office/drawing/2014/main" id="{C6EC740C-0E1E-1234-5D5C-9E5B7AD2234F}"/>
              </a:ext>
            </a:extLst>
          </p:cNvPr>
          <p:cNvPicPr>
            <a:picLocks noChangeAspect="1"/>
          </p:cNvPicPr>
          <p:nvPr userDrawn="1"/>
        </p:nvPicPr>
        <p:blipFill>
          <a:blip r:embed="rId2"/>
          <a:stretch>
            <a:fillRect/>
          </a:stretch>
        </p:blipFill>
        <p:spPr>
          <a:xfrm>
            <a:off x="10773268" y="136525"/>
            <a:ext cx="1283122" cy="641561"/>
          </a:xfrm>
          <a:prstGeom prst="rect">
            <a:avLst/>
          </a:prstGeom>
        </p:spPr>
      </p:pic>
      <p:sp>
        <p:nvSpPr>
          <p:cNvPr id="9" name="TextBox 8">
            <a:extLst>
              <a:ext uri="{FF2B5EF4-FFF2-40B4-BE49-F238E27FC236}">
                <a16:creationId xmlns:a16="http://schemas.microsoft.com/office/drawing/2014/main" id="{702DD40F-C3AF-A613-2735-782291F746D0}"/>
              </a:ext>
            </a:extLst>
          </p:cNvPr>
          <p:cNvSpPr txBox="1"/>
          <p:nvPr userDrawn="1"/>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425683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78332-BBF9-234A-92E0-51C49B3B7617}" type="datetimeFigureOut">
              <a:rPr lang="en-US" smtClean="0"/>
              <a:t>11/22/24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DA364-B0B8-0046-82D0-760FB0798F8B}" type="slidenum">
              <a:rPr lang="en-US" smtClean="0"/>
              <a:t>‹#›</a:t>
            </a:fld>
            <a:endParaRPr lang="en-US" dirty="0"/>
          </a:p>
        </p:txBody>
      </p:sp>
    </p:spTree>
    <p:extLst>
      <p:ext uri="{BB962C8B-B14F-4D97-AF65-F5344CB8AC3E}">
        <p14:creationId xmlns:p14="http://schemas.microsoft.com/office/powerpoint/2010/main" val="1628972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pi.sap.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ckpit.hanatrial.ondemand.com/trial/#/home/tria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tools.hana.ondemand.com/" TargetMode="External"/><Relationship Id="rId4" Type="http://schemas.openxmlformats.org/officeDocument/2006/relationships/hyperlink" Target="https://www.eclipse.org/downloa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ockpit.hanatrial.ondemand.com/trial/#/home/tria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ages.community.sap.com/topics/abap/ra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pages.community.sap.com/topics/abap/rap#basic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sap.com/t5/technology-blogs-by-sap/clean-core-demystified-what-does-it-mean-and-how-to-achieve-it-with-sap-btp/ba-p/1355060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ommunity.sap.com/t5/enterprise-resource-planning-blogs-by-sap/abap-cloud-sap-s-4hana-extensibility-may-2023-update/ba-p/13566523" TargetMode="External"/><Relationship Id="rId4" Type="http://schemas.openxmlformats.org/officeDocument/2006/relationships/hyperlink" Target="https://community.sap.com/t5/enterprise-resource-planning-blogs-by-sap/sap-s-4hana-extensibility-options-for-clean-core-journey/ba-p/13568992#comment-67486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9B795D-555A-A8CA-B964-C574D87837E4}"/>
              </a:ext>
            </a:extLst>
          </p:cNvPr>
          <p:cNvSpPr>
            <a:spLocks noGrp="1"/>
          </p:cNvSpPr>
          <p:nvPr>
            <p:ph type="ctrTitle"/>
          </p:nvPr>
        </p:nvSpPr>
        <p:spPr>
          <a:xfrm>
            <a:off x="1708935" y="3930445"/>
            <a:ext cx="9144000" cy="858911"/>
          </a:xfrm>
        </p:spPr>
        <p:txBody>
          <a:bodyPr>
            <a:normAutofit fontScale="90000"/>
          </a:bodyPr>
          <a:lstStyle/>
          <a:p>
            <a:r>
              <a:rPr lang="en-ZA" b="1" i="0" dirty="0">
                <a:solidFill>
                  <a:srgbClr val="394373"/>
                </a:solidFill>
                <a:effectLst/>
                <a:latin typeface="Neue Plak"/>
              </a:rPr>
              <a:t>ABAPConf South Africa 2024</a:t>
            </a:r>
            <a:endParaRPr lang="en-US" dirty="0">
              <a:solidFill>
                <a:srgbClr val="394373"/>
              </a:solidFill>
            </a:endParaRPr>
          </a:p>
        </p:txBody>
      </p:sp>
      <p:sp>
        <p:nvSpPr>
          <p:cNvPr id="5" name="Subtitle 4">
            <a:extLst>
              <a:ext uri="{FF2B5EF4-FFF2-40B4-BE49-F238E27FC236}">
                <a16:creationId xmlns:a16="http://schemas.microsoft.com/office/drawing/2014/main" id="{5DCD8EE8-DCD5-973A-5983-15EADEAF1235}"/>
              </a:ext>
            </a:extLst>
          </p:cNvPr>
          <p:cNvSpPr>
            <a:spLocks noGrp="1"/>
          </p:cNvSpPr>
          <p:nvPr>
            <p:ph type="subTitle" idx="1"/>
          </p:nvPr>
        </p:nvSpPr>
        <p:spPr>
          <a:xfrm>
            <a:off x="1708935" y="4789355"/>
            <a:ext cx="9144000" cy="384335"/>
          </a:xfrm>
        </p:spPr>
        <p:txBody>
          <a:bodyPr>
            <a:normAutofit fontScale="92500" lnSpcReduction="10000"/>
          </a:bodyPr>
          <a:lstStyle/>
          <a:p>
            <a:r>
              <a:rPr lang="en-ZA" b="1" i="0" dirty="0">
                <a:solidFill>
                  <a:srgbClr val="39364F"/>
                </a:solidFill>
                <a:effectLst/>
                <a:latin typeface="Neue Plak"/>
              </a:rPr>
              <a:t>Introduction to ABAP Cloud - working towards a Clean Core</a:t>
            </a:r>
            <a:endParaRPr lang="en-US" dirty="0"/>
          </a:p>
        </p:txBody>
      </p:sp>
      <p:pic>
        <p:nvPicPr>
          <p:cNvPr id="7" name="Picture 6">
            <a:extLst>
              <a:ext uri="{FF2B5EF4-FFF2-40B4-BE49-F238E27FC236}">
                <a16:creationId xmlns:a16="http://schemas.microsoft.com/office/drawing/2014/main" id="{193220DA-1DD6-ABB9-E4A3-5630110874B8}"/>
              </a:ext>
            </a:extLst>
          </p:cNvPr>
          <p:cNvPicPr>
            <a:picLocks noChangeAspect="1"/>
          </p:cNvPicPr>
          <p:nvPr/>
        </p:nvPicPr>
        <p:blipFill>
          <a:blip r:embed="rId3"/>
          <a:stretch>
            <a:fillRect/>
          </a:stretch>
        </p:blipFill>
        <p:spPr>
          <a:xfrm>
            <a:off x="3296435" y="444499"/>
            <a:ext cx="5969000" cy="2984500"/>
          </a:xfrm>
          <a:prstGeom prst="rect">
            <a:avLst/>
          </a:prstGeom>
        </p:spPr>
      </p:pic>
      <p:sp>
        <p:nvSpPr>
          <p:cNvPr id="2" name="TextBox 1">
            <a:extLst>
              <a:ext uri="{FF2B5EF4-FFF2-40B4-BE49-F238E27FC236}">
                <a16:creationId xmlns:a16="http://schemas.microsoft.com/office/drawing/2014/main" id="{28350150-3FF1-F5D0-FDFD-F68E3C8F0D91}"/>
              </a:ext>
            </a:extLst>
          </p:cNvPr>
          <p:cNvSpPr txBox="1"/>
          <p:nvPr/>
        </p:nvSpPr>
        <p:spPr>
          <a:xfrm>
            <a:off x="182353" y="59171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Thabiso Ramarou, EPI-USE Africa</a:t>
            </a:r>
            <a:endParaRPr lang="en-US" sz="1400" dirty="0">
              <a:solidFill>
                <a:schemeClr val="bg2">
                  <a:lumMod val="50000"/>
                </a:schemeClr>
              </a:solidFill>
            </a:endParaRPr>
          </a:p>
        </p:txBody>
      </p:sp>
    </p:spTree>
    <p:extLst>
      <p:ext uri="{BB962C8B-B14F-4D97-AF65-F5344CB8AC3E}">
        <p14:creationId xmlns:p14="http://schemas.microsoft.com/office/powerpoint/2010/main" val="2120470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36D5C-CEC5-ACEE-70E3-A67A09CB41D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35CB5AA-1C53-A398-159E-A00F537EF4C8}"/>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rPr>
              <a:t>Extensibility</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78466F20-ABFE-3B35-0B2A-5D4E7CDF3834}"/>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
        <p:nvSpPr>
          <p:cNvPr id="5" name="Oval 4">
            <a:extLst>
              <a:ext uri="{FF2B5EF4-FFF2-40B4-BE49-F238E27FC236}">
                <a16:creationId xmlns:a16="http://schemas.microsoft.com/office/drawing/2014/main" id="{849E84D4-0426-AEA9-3AF6-1CFD497A3EE2}"/>
              </a:ext>
            </a:extLst>
          </p:cNvPr>
          <p:cNvSpPr>
            <a:spLocks noChangeAspect="1"/>
          </p:cNvSpPr>
          <p:nvPr/>
        </p:nvSpPr>
        <p:spPr>
          <a:xfrm>
            <a:off x="2357808" y="1752600"/>
            <a:ext cx="3600000" cy="3600000"/>
          </a:xfrm>
          <a:prstGeom prst="ellipse">
            <a:avLst/>
          </a:prstGeom>
          <a:solidFill>
            <a:srgbClr val="4472C4">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D028CA-F7EA-04C8-C027-553D0F8C3939}"/>
              </a:ext>
            </a:extLst>
          </p:cNvPr>
          <p:cNvSpPr>
            <a:spLocks noChangeAspect="1"/>
          </p:cNvSpPr>
          <p:nvPr/>
        </p:nvSpPr>
        <p:spPr>
          <a:xfrm>
            <a:off x="4924875" y="1714499"/>
            <a:ext cx="3600000" cy="3600000"/>
          </a:xfrm>
          <a:prstGeom prst="ellipse">
            <a:avLst/>
          </a:prstGeom>
          <a:solidFill>
            <a:schemeClr val="accent4">
              <a:lumMod val="40000"/>
              <a:lumOff val="6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9CC8B3-A074-3BAA-BE28-1FC440EE9E47}"/>
              </a:ext>
            </a:extLst>
          </p:cNvPr>
          <p:cNvSpPr/>
          <p:nvPr/>
        </p:nvSpPr>
        <p:spPr>
          <a:xfrm>
            <a:off x="6267675" y="3095400"/>
            <a:ext cx="914400" cy="9144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A85E367-A3DF-E4A1-4361-7C799A9ADCBD}"/>
              </a:ext>
            </a:extLst>
          </p:cNvPr>
          <p:cNvSpPr txBox="1"/>
          <p:nvPr/>
        </p:nvSpPr>
        <p:spPr>
          <a:xfrm>
            <a:off x="135610" y="2906268"/>
            <a:ext cx="1593597" cy="461665"/>
          </a:xfrm>
          <a:prstGeom prst="rect">
            <a:avLst/>
          </a:prstGeom>
          <a:noFill/>
        </p:spPr>
        <p:txBody>
          <a:bodyPr wrap="square" rtlCol="0">
            <a:spAutoFit/>
          </a:bodyPr>
          <a:lstStyle/>
          <a:p>
            <a:r>
              <a:rPr lang="en-ZA" sz="1200" b="1" dirty="0">
                <a:effectLst/>
                <a:latin typeface="Calibri" panose="020F0502020204030204" pitchFamily="34" charset="0"/>
                <a:cs typeface="Calibri" panose="020F0502020204030204" pitchFamily="34" charset="0"/>
              </a:rPr>
              <a:t>Delivered scope</a:t>
            </a:r>
          </a:p>
          <a:p>
            <a:r>
              <a:rPr lang="en-ZA" sz="1200" dirty="0">
                <a:effectLst/>
                <a:latin typeface="Calibri" panose="020F0502020204030204" pitchFamily="34" charset="0"/>
                <a:cs typeface="Calibri" panose="020F0502020204030204" pitchFamily="34" charset="0"/>
              </a:rPr>
              <a:t>SAP standard software</a:t>
            </a:r>
          </a:p>
        </p:txBody>
      </p:sp>
      <p:sp>
        <p:nvSpPr>
          <p:cNvPr id="12" name="TextBox 11">
            <a:extLst>
              <a:ext uri="{FF2B5EF4-FFF2-40B4-BE49-F238E27FC236}">
                <a16:creationId xmlns:a16="http://schemas.microsoft.com/office/drawing/2014/main" id="{5BA9B3BB-BF1D-0BF4-8507-AE50F8D61D6A}"/>
              </a:ext>
            </a:extLst>
          </p:cNvPr>
          <p:cNvSpPr txBox="1"/>
          <p:nvPr/>
        </p:nvSpPr>
        <p:spPr>
          <a:xfrm>
            <a:off x="4533900" y="5519170"/>
            <a:ext cx="2385423" cy="646331"/>
          </a:xfrm>
          <a:prstGeom prst="rect">
            <a:avLst/>
          </a:prstGeom>
          <a:noFill/>
        </p:spPr>
        <p:txBody>
          <a:bodyPr wrap="square" rtlCol="0">
            <a:spAutoFit/>
          </a:bodyPr>
          <a:lstStyle/>
          <a:p>
            <a:r>
              <a:rPr lang="en-ZA" sz="1200" b="1" dirty="0">
                <a:effectLst/>
                <a:latin typeface="Calibri" panose="020F0502020204030204" pitchFamily="34" charset="0"/>
                <a:cs typeface="Calibri" panose="020F0502020204030204" pitchFamily="34" charset="0"/>
              </a:rPr>
              <a:t>Covered scope</a:t>
            </a:r>
          </a:p>
          <a:p>
            <a:r>
              <a:rPr lang="en-ZA" sz="1200" dirty="0">
                <a:effectLst/>
                <a:latin typeface="Calibri" panose="020F0502020204030204" pitchFamily="34" charset="0"/>
                <a:cs typeface="Calibri" panose="020F0502020204030204" pitchFamily="34" charset="0"/>
              </a:rPr>
              <a:t>Required by clients, and covered by SAP standard</a:t>
            </a:r>
          </a:p>
        </p:txBody>
      </p:sp>
      <p:sp>
        <p:nvSpPr>
          <p:cNvPr id="13" name="TextBox 12">
            <a:extLst>
              <a:ext uri="{FF2B5EF4-FFF2-40B4-BE49-F238E27FC236}">
                <a16:creationId xmlns:a16="http://schemas.microsoft.com/office/drawing/2014/main" id="{14D0902E-09A5-375A-EFB6-A37ED7F9B17B}"/>
              </a:ext>
            </a:extLst>
          </p:cNvPr>
          <p:cNvSpPr txBox="1"/>
          <p:nvPr/>
        </p:nvSpPr>
        <p:spPr>
          <a:xfrm>
            <a:off x="9112218" y="3429000"/>
            <a:ext cx="3079782" cy="830997"/>
          </a:xfrm>
          <a:prstGeom prst="rect">
            <a:avLst/>
          </a:prstGeom>
          <a:noFill/>
        </p:spPr>
        <p:txBody>
          <a:bodyPr wrap="square" rtlCol="0">
            <a:spAutoFit/>
          </a:bodyPr>
          <a:lstStyle/>
          <a:p>
            <a:r>
              <a:rPr lang="en-ZA" sz="1200" b="1" dirty="0">
                <a:effectLst/>
                <a:latin typeface="Calibri" panose="020F0502020204030204" pitchFamily="34" charset="0"/>
                <a:cs typeface="Calibri" panose="020F0502020204030204" pitchFamily="34" charset="0"/>
              </a:rPr>
              <a:t>Differentiating scope</a:t>
            </a:r>
          </a:p>
          <a:p>
            <a:r>
              <a:rPr lang="en-ZA" sz="1200" dirty="0">
                <a:effectLst/>
                <a:latin typeface="Calibri" panose="020F0502020204030204" pitchFamily="34" charset="0"/>
                <a:cs typeface="Calibri" panose="020F0502020204030204" pitchFamily="34" charset="0"/>
              </a:rPr>
              <a:t>Competitive advantage for Business. The unique sauce for your business. Business does not want this to be part of SAP standard</a:t>
            </a:r>
          </a:p>
        </p:txBody>
      </p:sp>
      <p:sp>
        <p:nvSpPr>
          <p:cNvPr id="15" name="TextBox 14">
            <a:extLst>
              <a:ext uri="{FF2B5EF4-FFF2-40B4-BE49-F238E27FC236}">
                <a16:creationId xmlns:a16="http://schemas.microsoft.com/office/drawing/2014/main" id="{C70158E3-6B79-0A1C-C491-3D57B8CB7E43}"/>
              </a:ext>
            </a:extLst>
          </p:cNvPr>
          <p:cNvSpPr txBox="1"/>
          <p:nvPr/>
        </p:nvSpPr>
        <p:spPr>
          <a:xfrm>
            <a:off x="7135720" y="484414"/>
            <a:ext cx="1786017" cy="461665"/>
          </a:xfrm>
          <a:prstGeom prst="rect">
            <a:avLst/>
          </a:prstGeom>
          <a:noFill/>
        </p:spPr>
        <p:txBody>
          <a:bodyPr wrap="square">
            <a:spAutoFit/>
          </a:bodyPr>
          <a:lstStyle/>
          <a:p>
            <a:r>
              <a:rPr lang="en-ZA" sz="1200" b="1" dirty="0">
                <a:effectLst/>
                <a:latin typeface="Helvetica" pitchFamily="2" charset="0"/>
              </a:rPr>
              <a:t>Required scope</a:t>
            </a:r>
          </a:p>
          <a:p>
            <a:r>
              <a:rPr lang="en-ZA" sz="1200" dirty="0">
                <a:effectLst/>
                <a:latin typeface="Helvetica" pitchFamily="2" charset="0"/>
              </a:rPr>
              <a:t>Required by </a:t>
            </a:r>
            <a:r>
              <a:rPr lang="en-ZA" sz="1200" dirty="0">
                <a:latin typeface="Helvetica" pitchFamily="2" charset="0"/>
              </a:rPr>
              <a:t>clients</a:t>
            </a:r>
            <a:endParaRPr lang="en-ZA" sz="1200" dirty="0">
              <a:effectLst/>
              <a:latin typeface="Helvetica" pitchFamily="2" charset="0"/>
            </a:endParaRPr>
          </a:p>
        </p:txBody>
      </p:sp>
      <p:sp>
        <p:nvSpPr>
          <p:cNvPr id="16" name="Title 1">
            <a:extLst>
              <a:ext uri="{FF2B5EF4-FFF2-40B4-BE49-F238E27FC236}">
                <a16:creationId xmlns:a16="http://schemas.microsoft.com/office/drawing/2014/main" id="{4BB6BC3E-AC8B-A82F-9AF7-FE86C14EE8AC}"/>
              </a:ext>
            </a:extLst>
          </p:cNvPr>
          <p:cNvSpPr>
            <a:spLocks noGrp="1"/>
          </p:cNvSpPr>
          <p:nvPr>
            <p:ph type="title"/>
          </p:nvPr>
        </p:nvSpPr>
        <p:spPr>
          <a:xfrm>
            <a:off x="838200" y="365125"/>
            <a:ext cx="10515600" cy="1325563"/>
          </a:xfrm>
        </p:spPr>
        <p:txBody>
          <a:bodyPr/>
          <a:lstStyle/>
          <a:p>
            <a:r>
              <a:rPr lang="en-ZA" sz="1800" b="1" dirty="0">
                <a:latin typeface="+mn-lt"/>
                <a:ea typeface="+mn-ea"/>
                <a:cs typeface="+mn-cs"/>
              </a:rPr>
              <a:t>Why we need extensions</a:t>
            </a:r>
            <a:endParaRPr lang="en-US" sz="1800" b="1" dirty="0">
              <a:latin typeface="+mn-lt"/>
              <a:ea typeface="+mn-ea"/>
              <a:cs typeface="+mn-cs"/>
            </a:endParaRPr>
          </a:p>
        </p:txBody>
      </p:sp>
      <p:cxnSp>
        <p:nvCxnSpPr>
          <p:cNvPr id="18" name="Elbow Connector 17">
            <a:extLst>
              <a:ext uri="{FF2B5EF4-FFF2-40B4-BE49-F238E27FC236}">
                <a16:creationId xmlns:a16="http://schemas.microsoft.com/office/drawing/2014/main" id="{4B46DA12-4C01-1068-791D-A0E9D4C410DE}"/>
              </a:ext>
            </a:extLst>
          </p:cNvPr>
          <p:cNvCxnSpPr>
            <a:stCxn id="11" idx="3"/>
            <a:endCxn id="5" idx="2"/>
          </p:cNvCxnSpPr>
          <p:nvPr/>
        </p:nvCxnSpPr>
        <p:spPr>
          <a:xfrm>
            <a:off x="1729207" y="3137101"/>
            <a:ext cx="628601" cy="415499"/>
          </a:xfrm>
          <a:prstGeom prst="bentConnector3">
            <a:avLst/>
          </a:prstGeom>
          <a:ln w="38100" cap="sq">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3F904B91-17EE-2C30-BC6D-59B2256F5E30}"/>
              </a:ext>
            </a:extLst>
          </p:cNvPr>
          <p:cNvCxnSpPr>
            <a:cxnSpLocks/>
            <a:stCxn id="12" idx="0"/>
          </p:cNvCxnSpPr>
          <p:nvPr/>
        </p:nvCxnSpPr>
        <p:spPr>
          <a:xfrm rot="16200000" flipV="1">
            <a:off x="4632859" y="4425417"/>
            <a:ext cx="1832995" cy="354512"/>
          </a:xfrm>
          <a:prstGeom prst="bentConnector3">
            <a:avLst>
              <a:gd name="adj1" fmla="val 50000"/>
            </a:avLst>
          </a:prstGeom>
          <a:ln w="38100" cap="sq">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32384A6-F261-B8A0-0935-D6B83B260CED}"/>
              </a:ext>
            </a:extLst>
          </p:cNvPr>
          <p:cNvCxnSpPr>
            <a:cxnSpLocks/>
            <a:stCxn id="13" idx="1"/>
            <a:endCxn id="8" idx="6"/>
          </p:cNvCxnSpPr>
          <p:nvPr/>
        </p:nvCxnSpPr>
        <p:spPr>
          <a:xfrm rot="10800000">
            <a:off x="7182076" y="3552601"/>
            <a:ext cx="1930143" cy="291899"/>
          </a:xfrm>
          <a:prstGeom prst="bentConnector3">
            <a:avLst>
              <a:gd name="adj1" fmla="val 50000"/>
            </a:avLst>
          </a:prstGeom>
          <a:ln w="38100" cap="sq">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4DFB8F3-682F-DDB8-8B8F-73D207B2D4E6}"/>
              </a:ext>
            </a:extLst>
          </p:cNvPr>
          <p:cNvCxnSpPr>
            <a:cxnSpLocks/>
            <a:stCxn id="15" idx="2"/>
            <a:endCxn id="6" idx="0"/>
          </p:cNvCxnSpPr>
          <p:nvPr/>
        </p:nvCxnSpPr>
        <p:spPr>
          <a:xfrm rot="5400000">
            <a:off x="6992592" y="678362"/>
            <a:ext cx="768420" cy="1303854"/>
          </a:xfrm>
          <a:prstGeom prst="bentConnector3">
            <a:avLst>
              <a:gd name="adj1" fmla="val 50000"/>
            </a:avLst>
          </a:prstGeom>
          <a:ln w="38100" cap="sq">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11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BDB6-90CF-34FF-3637-A4E4F3308F2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A1DA155-C180-B363-98D3-9906608C91B0}"/>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rPr>
              <a:t>Extensibility</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DDAB5E4C-DC94-839D-800B-F64B89365A4C}"/>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
        <p:nvSpPr>
          <p:cNvPr id="16" name="Title 1">
            <a:extLst>
              <a:ext uri="{FF2B5EF4-FFF2-40B4-BE49-F238E27FC236}">
                <a16:creationId xmlns:a16="http://schemas.microsoft.com/office/drawing/2014/main" id="{3E9ABC41-79A3-4892-6D16-9B32EFB38F72}"/>
              </a:ext>
            </a:extLst>
          </p:cNvPr>
          <p:cNvSpPr>
            <a:spLocks noGrp="1"/>
          </p:cNvSpPr>
          <p:nvPr>
            <p:ph type="title"/>
          </p:nvPr>
        </p:nvSpPr>
        <p:spPr>
          <a:xfrm>
            <a:off x="838200" y="365125"/>
            <a:ext cx="10515600" cy="1325563"/>
          </a:xfrm>
        </p:spPr>
        <p:txBody>
          <a:bodyPr/>
          <a:lstStyle/>
          <a:p>
            <a:r>
              <a:rPr lang="en-ZA" sz="1800" b="1" dirty="0">
                <a:latin typeface="+mn-lt"/>
                <a:ea typeface="+mn-ea"/>
                <a:cs typeface="+mn-cs"/>
              </a:rPr>
              <a:t>Classic Extensibility</a:t>
            </a:r>
            <a:br>
              <a:rPr lang="en-ZA" sz="900" b="1" i="0" dirty="0">
                <a:solidFill>
                  <a:srgbClr val="475E75"/>
                </a:solidFill>
                <a:effectLst/>
                <a:latin typeface="72" panose="020B0503030000000003" pitchFamily="34" charset="0"/>
              </a:rPr>
            </a:br>
            <a:endParaRPr lang="en-US" sz="1800" b="1" dirty="0">
              <a:latin typeface="+mn-lt"/>
              <a:ea typeface="+mn-ea"/>
              <a:cs typeface="+mn-cs"/>
            </a:endParaRPr>
          </a:p>
        </p:txBody>
      </p:sp>
      <p:pic>
        <p:nvPicPr>
          <p:cNvPr id="1026" name="Picture 2">
            <a:extLst>
              <a:ext uri="{FF2B5EF4-FFF2-40B4-BE49-F238E27FC236}">
                <a16:creationId xmlns:a16="http://schemas.microsoft.com/office/drawing/2014/main" id="{31E7CEC3-2489-B233-3F89-BE07C99EA8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00"/>
          <a:stretch/>
        </p:blipFill>
        <p:spPr bwMode="auto">
          <a:xfrm>
            <a:off x="838200" y="2263517"/>
            <a:ext cx="3800981" cy="1946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D87A0E-63A2-6FE3-29A2-CE65D70D8880}"/>
              </a:ext>
            </a:extLst>
          </p:cNvPr>
          <p:cNvPicPr>
            <a:picLocks noChangeAspect="1"/>
          </p:cNvPicPr>
          <p:nvPr/>
        </p:nvPicPr>
        <p:blipFill>
          <a:blip r:embed="rId4"/>
          <a:stretch>
            <a:fillRect/>
          </a:stretch>
        </p:blipFill>
        <p:spPr>
          <a:xfrm>
            <a:off x="5811748" y="1690688"/>
            <a:ext cx="5923051" cy="3294697"/>
          </a:xfrm>
          <a:prstGeom prst="rect">
            <a:avLst/>
          </a:prstGeom>
        </p:spPr>
      </p:pic>
    </p:spTree>
    <p:extLst>
      <p:ext uri="{BB962C8B-B14F-4D97-AF65-F5344CB8AC3E}">
        <p14:creationId xmlns:p14="http://schemas.microsoft.com/office/powerpoint/2010/main" val="3216982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CE06-75D1-1F7F-2151-7806E654307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6F4C7D0-7C5E-F822-8B86-1AABFE0C917D}"/>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rPr>
              <a:t>Extensibility</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8B9F7E06-2D92-92BC-F84C-2B113DB90F7C}"/>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
        <p:nvSpPr>
          <p:cNvPr id="16" name="Title 1">
            <a:extLst>
              <a:ext uri="{FF2B5EF4-FFF2-40B4-BE49-F238E27FC236}">
                <a16:creationId xmlns:a16="http://schemas.microsoft.com/office/drawing/2014/main" id="{ED5EFC9F-D6B6-2A06-B4EF-97A4732B78AF}"/>
              </a:ext>
            </a:extLst>
          </p:cNvPr>
          <p:cNvSpPr>
            <a:spLocks noGrp="1"/>
          </p:cNvSpPr>
          <p:nvPr>
            <p:ph type="title"/>
          </p:nvPr>
        </p:nvSpPr>
        <p:spPr>
          <a:xfrm>
            <a:off x="838200" y="365125"/>
            <a:ext cx="10515600" cy="1325563"/>
          </a:xfrm>
        </p:spPr>
        <p:txBody>
          <a:bodyPr/>
          <a:lstStyle/>
          <a:p>
            <a:r>
              <a:rPr lang="en-ZA" sz="1800" b="1" dirty="0">
                <a:latin typeface="+mn-lt"/>
                <a:ea typeface="+mn-ea"/>
                <a:cs typeface="+mn-cs"/>
              </a:rPr>
              <a:t>Classic Extensibility: the bad parts</a:t>
            </a:r>
            <a:br>
              <a:rPr lang="en-ZA" sz="900" b="1" i="0" dirty="0">
                <a:solidFill>
                  <a:srgbClr val="475E75"/>
                </a:solidFill>
                <a:effectLst/>
                <a:latin typeface="72" panose="020B0503030000000003" pitchFamily="34" charset="0"/>
              </a:rPr>
            </a:br>
            <a:endParaRPr lang="en-US" sz="1800" b="1" dirty="0">
              <a:latin typeface="+mn-lt"/>
              <a:ea typeface="+mn-ea"/>
              <a:cs typeface="+mn-cs"/>
            </a:endParaRPr>
          </a:p>
        </p:txBody>
      </p:sp>
      <p:pic>
        <p:nvPicPr>
          <p:cNvPr id="7" name="Picture 6">
            <a:extLst>
              <a:ext uri="{FF2B5EF4-FFF2-40B4-BE49-F238E27FC236}">
                <a16:creationId xmlns:a16="http://schemas.microsoft.com/office/drawing/2014/main" id="{870C344C-F4D8-79B8-50DC-B580DCD583F2}"/>
              </a:ext>
            </a:extLst>
          </p:cNvPr>
          <p:cNvPicPr>
            <a:picLocks noChangeAspect="1"/>
          </p:cNvPicPr>
          <p:nvPr/>
        </p:nvPicPr>
        <p:blipFill>
          <a:blip r:embed="rId3"/>
          <a:stretch>
            <a:fillRect/>
          </a:stretch>
        </p:blipFill>
        <p:spPr>
          <a:xfrm>
            <a:off x="5811748" y="1690688"/>
            <a:ext cx="5923051" cy="3294697"/>
          </a:xfrm>
          <a:prstGeom prst="rect">
            <a:avLst/>
          </a:prstGeom>
        </p:spPr>
      </p:pic>
      <p:sp>
        <p:nvSpPr>
          <p:cNvPr id="4" name="TextBox 3">
            <a:extLst>
              <a:ext uri="{FF2B5EF4-FFF2-40B4-BE49-F238E27FC236}">
                <a16:creationId xmlns:a16="http://schemas.microsoft.com/office/drawing/2014/main" id="{DEFAB020-4E4C-BEA6-B445-7F600B1EA2E1}"/>
              </a:ext>
            </a:extLst>
          </p:cNvPr>
          <p:cNvSpPr txBox="1"/>
          <p:nvPr/>
        </p:nvSpPr>
        <p:spPr>
          <a:xfrm>
            <a:off x="315074" y="1641187"/>
            <a:ext cx="5209426" cy="3231654"/>
          </a:xfrm>
          <a:prstGeom prst="rect">
            <a:avLst/>
          </a:prstGeom>
          <a:noFill/>
        </p:spPr>
        <p:txBody>
          <a:bodyPr wrap="square">
            <a:spAutoFit/>
          </a:bodyPr>
          <a:lstStyle/>
          <a:p>
            <a:pPr algn="just"/>
            <a:r>
              <a:rPr lang="en-ZA" sz="1200" b="1" dirty="0"/>
              <a:t>Upgrade Complexity</a:t>
            </a:r>
            <a:r>
              <a:rPr lang="en-ZA" sz="1200" dirty="0"/>
              <a:t>: Classic extensions can complicate system upgrades. Since they often involve modifying or enhancing standard SAP code, they may need to be manually adjusted or reimplemented during upgrades, increasing time and cost.</a:t>
            </a:r>
          </a:p>
          <a:p>
            <a:pPr algn="just"/>
            <a:endParaRPr lang="en-ZA" sz="1200" dirty="0"/>
          </a:p>
          <a:p>
            <a:pPr algn="just"/>
            <a:r>
              <a:rPr lang="en-ZA" sz="1200" b="1" dirty="0"/>
              <a:t>High Maintenance Effort</a:t>
            </a:r>
            <a:r>
              <a:rPr lang="en-ZA" sz="1200" dirty="0"/>
              <a:t>: Extensions through classic methods can create dependencies and introduce </a:t>
            </a:r>
            <a:r>
              <a:rPr lang="en-ZA" sz="1200" b="1" dirty="0"/>
              <a:t>technical debt</a:t>
            </a:r>
            <a:r>
              <a:rPr lang="en-ZA" sz="1200" dirty="0"/>
              <a:t>, making ongoing maintenance more challenging. They require additional testing whenever there are changes or updates in the system.</a:t>
            </a:r>
          </a:p>
          <a:p>
            <a:pPr algn="just"/>
            <a:endParaRPr lang="en-ZA" sz="1200" dirty="0"/>
          </a:p>
          <a:p>
            <a:pPr algn="just"/>
            <a:r>
              <a:rPr lang="en-ZA" sz="1200" b="1" dirty="0"/>
              <a:t>Performance Impact</a:t>
            </a:r>
            <a:r>
              <a:rPr lang="en-ZA" sz="1200" dirty="0"/>
              <a:t>: Poorly implemented enhancements or modifications can degrade system performance and health.</a:t>
            </a:r>
          </a:p>
          <a:p>
            <a:pPr algn="just"/>
            <a:endParaRPr lang="en-ZA" sz="1200" dirty="0"/>
          </a:p>
          <a:p>
            <a:pPr algn="just"/>
            <a:r>
              <a:rPr lang="en-ZA" sz="1200" b="1" dirty="0"/>
              <a:t>Incompatibility with Cloud Environments</a:t>
            </a:r>
            <a:r>
              <a:rPr lang="en-ZA" sz="1200" dirty="0"/>
              <a:t>: Classic extensibility methods, are not compatible with modern cloud platforms, such as SAP S/4HANA Public Cloud, which emphasizes clean core principles and requires a different approach to extensibility, like using in-app and side-by-side extensibility.</a:t>
            </a:r>
          </a:p>
        </p:txBody>
      </p:sp>
    </p:spTree>
    <p:extLst>
      <p:ext uri="{BB962C8B-B14F-4D97-AF65-F5344CB8AC3E}">
        <p14:creationId xmlns:p14="http://schemas.microsoft.com/office/powerpoint/2010/main" val="129946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D6BA-162C-E35E-4E90-C3C8BEA53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4A9722-C007-4C94-C1BF-1486AEC18D78}"/>
              </a:ext>
            </a:extLst>
          </p:cNvPr>
          <p:cNvSpPr>
            <a:spLocks noGrp="1"/>
          </p:cNvSpPr>
          <p:nvPr>
            <p:ph type="title"/>
          </p:nvPr>
        </p:nvSpPr>
        <p:spPr/>
        <p:txBody>
          <a:bodyPr/>
          <a:lstStyle/>
          <a:p>
            <a:r>
              <a:rPr lang="en-ZA" sz="1800" b="1" dirty="0">
                <a:latin typeface="+mn-lt"/>
                <a:ea typeface="+mn-ea"/>
                <a:cs typeface="+mn-cs"/>
              </a:rPr>
              <a:t>Transitioning to clean extensions</a:t>
            </a:r>
            <a:endParaRPr lang="en-US" sz="1800" b="1" dirty="0">
              <a:latin typeface="+mn-lt"/>
              <a:ea typeface="+mn-ea"/>
              <a:cs typeface="+mn-cs"/>
            </a:endParaRPr>
          </a:p>
        </p:txBody>
      </p:sp>
      <p:sp>
        <p:nvSpPr>
          <p:cNvPr id="5" name="TextBox 4">
            <a:extLst>
              <a:ext uri="{FF2B5EF4-FFF2-40B4-BE49-F238E27FC236}">
                <a16:creationId xmlns:a16="http://schemas.microsoft.com/office/drawing/2014/main" id="{3D480E50-7892-45AD-05C8-782038B34524}"/>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6" name="TextBox 5">
            <a:extLst>
              <a:ext uri="{FF2B5EF4-FFF2-40B4-BE49-F238E27FC236}">
                <a16:creationId xmlns:a16="http://schemas.microsoft.com/office/drawing/2014/main" id="{4A9E1E64-B8C5-DE0A-1B4D-61AB69AA99FC}"/>
              </a:ext>
            </a:extLst>
          </p:cNvPr>
          <p:cNvSpPr txBox="1"/>
          <p:nvPr/>
        </p:nvSpPr>
        <p:spPr>
          <a:xfrm>
            <a:off x="838200" y="1384050"/>
            <a:ext cx="10769082" cy="923330"/>
          </a:xfrm>
          <a:prstGeom prst="rect">
            <a:avLst/>
          </a:prstGeom>
          <a:noFill/>
        </p:spPr>
        <p:txBody>
          <a:bodyPr wrap="square">
            <a:spAutoFit/>
          </a:bodyPr>
          <a:lstStyle/>
          <a:p>
            <a:r>
              <a:rPr lang="en-ZA" b="0" i="0" dirty="0">
                <a:solidFill>
                  <a:srgbClr val="223548"/>
                </a:solidFill>
                <a:effectLst/>
                <a:latin typeface="72 Brand Variable" panose="020B0503030000000003" pitchFamily="34" charset="0"/>
              </a:rPr>
              <a:t>Clean core extensibility can be summarized as an extension methodology where extensions are kept strictly separate from the SAP application. Extensions access SAP business objects only through well defined, upgrade-stable interfaces".</a:t>
            </a:r>
            <a:endParaRPr lang="en-US" dirty="0"/>
          </a:p>
        </p:txBody>
      </p:sp>
      <p:sp>
        <p:nvSpPr>
          <p:cNvPr id="8" name="TextBox 7">
            <a:extLst>
              <a:ext uri="{FF2B5EF4-FFF2-40B4-BE49-F238E27FC236}">
                <a16:creationId xmlns:a16="http://schemas.microsoft.com/office/drawing/2014/main" id="{05E96F46-17CE-3FBF-334D-65AB257C2A44}"/>
              </a:ext>
            </a:extLst>
          </p:cNvPr>
          <p:cNvSpPr txBox="1"/>
          <p:nvPr/>
        </p:nvSpPr>
        <p:spPr>
          <a:xfrm>
            <a:off x="961053" y="2707867"/>
            <a:ext cx="10392747" cy="2308324"/>
          </a:xfrm>
          <a:prstGeom prst="rect">
            <a:avLst/>
          </a:prstGeom>
          <a:noFill/>
        </p:spPr>
        <p:txBody>
          <a:bodyPr wrap="square">
            <a:spAutoFit/>
          </a:bodyPr>
          <a:lstStyle/>
          <a:p>
            <a:pPr marL="342900" indent="-342900" algn="l">
              <a:buFont typeface="+mj-lt"/>
              <a:buAutoNum type="arabicPeriod"/>
            </a:pPr>
            <a:r>
              <a:rPr lang="en-ZA" b="0" i="0" dirty="0">
                <a:solidFill>
                  <a:srgbClr val="223548"/>
                </a:solidFill>
                <a:effectLst/>
                <a:latin typeface="72 Brand Variable" panose="020B0503030000000003" pitchFamily="34" charset="0"/>
              </a:rPr>
              <a:t>Adopting a policy of zero modifications​</a:t>
            </a:r>
          </a:p>
          <a:p>
            <a:pPr marL="342900" indent="-342900" algn="l">
              <a:buFont typeface="+mj-lt"/>
              <a:buAutoNum type="arabicPeriod"/>
            </a:pPr>
            <a:r>
              <a:rPr lang="en-ZA" b="0" i="0" dirty="0">
                <a:solidFill>
                  <a:srgbClr val="223548"/>
                </a:solidFill>
                <a:effectLst/>
                <a:latin typeface="72 Brand Variable" panose="020B0503030000000003" pitchFamily="34" charset="0"/>
              </a:rPr>
              <a:t>Eliminating enhancements that are redundant to standard code and functionality and also eliminating copies of SAP objects​</a:t>
            </a:r>
          </a:p>
          <a:p>
            <a:pPr marL="342900" indent="-342900" algn="l">
              <a:buFont typeface="+mj-lt"/>
              <a:buAutoNum type="arabicPeriod"/>
            </a:pPr>
            <a:r>
              <a:rPr lang="en-ZA" b="0" i="0" dirty="0">
                <a:solidFill>
                  <a:srgbClr val="223548"/>
                </a:solidFill>
                <a:effectLst/>
                <a:latin typeface="72 Brand Variable" panose="020B0503030000000003" pitchFamily="34" charset="0"/>
              </a:rPr>
              <a:t>Using released APIs only ("upgrade-stable interfaces")​</a:t>
            </a:r>
          </a:p>
          <a:p>
            <a:pPr marL="342900" indent="-342900" algn="l">
              <a:buFont typeface="+mj-lt"/>
              <a:buAutoNum type="arabicPeriod"/>
            </a:pPr>
            <a:r>
              <a:rPr lang="en-ZA" b="0" i="0" dirty="0">
                <a:solidFill>
                  <a:srgbClr val="223548"/>
                </a:solidFill>
                <a:effectLst/>
                <a:latin typeface="72 Brand Variable" panose="020B0503030000000003" pitchFamily="34" charset="0"/>
              </a:rPr>
              <a:t>Leveraging the key user (in-app) extensibility of SAP S/4HANA Cloud to its full extent​</a:t>
            </a:r>
          </a:p>
          <a:p>
            <a:pPr marL="342900" indent="-342900" algn="l">
              <a:buFont typeface="+mj-lt"/>
              <a:buAutoNum type="arabicPeriod"/>
            </a:pPr>
            <a:r>
              <a:rPr lang="en-ZA" b="0" i="0" dirty="0">
                <a:solidFill>
                  <a:srgbClr val="223548"/>
                </a:solidFill>
                <a:effectLst/>
                <a:latin typeface="72 Brand Variable" panose="020B0503030000000003" pitchFamily="34" charset="0"/>
              </a:rPr>
              <a:t>Employing the capabilities and services offered by SAP Business Technology Platform to build larger extension applications​</a:t>
            </a:r>
          </a:p>
          <a:p>
            <a:pPr marL="342900" indent="-342900" algn="l">
              <a:buFont typeface="+mj-lt"/>
              <a:buAutoNum type="arabicPeriod"/>
            </a:pPr>
            <a:r>
              <a:rPr lang="en-ZA" b="0" i="0" dirty="0">
                <a:solidFill>
                  <a:srgbClr val="223548"/>
                </a:solidFill>
                <a:effectLst/>
                <a:latin typeface="72 Brand Variable" panose="020B0503030000000003" pitchFamily="34" charset="0"/>
              </a:rPr>
              <a:t>Using SAP Integration Suite​</a:t>
            </a:r>
          </a:p>
        </p:txBody>
      </p:sp>
    </p:spTree>
    <p:extLst>
      <p:ext uri="{BB962C8B-B14F-4D97-AF65-F5344CB8AC3E}">
        <p14:creationId xmlns:p14="http://schemas.microsoft.com/office/powerpoint/2010/main" val="188162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A18B-E45F-E870-BACA-9C9B15051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842AF-8BBC-FAC9-7FCA-E39C9912F190}"/>
              </a:ext>
            </a:extLst>
          </p:cNvPr>
          <p:cNvSpPr>
            <a:spLocks noGrp="1"/>
          </p:cNvSpPr>
          <p:nvPr>
            <p:ph type="title"/>
          </p:nvPr>
        </p:nvSpPr>
        <p:spPr>
          <a:xfrm>
            <a:off x="838200" y="2395944"/>
            <a:ext cx="10515600" cy="1325563"/>
          </a:xfrm>
        </p:spPr>
        <p:txBody>
          <a:bodyPr>
            <a:normAutofit fontScale="90000"/>
          </a:bodyPr>
          <a:lstStyle/>
          <a:p>
            <a:r>
              <a:rPr lang="en-ZA" sz="1800" b="1" dirty="0">
                <a:latin typeface="+mn-lt"/>
                <a:ea typeface="+mn-ea"/>
                <a:cs typeface="+mn-cs"/>
              </a:rPr>
              <a:t>Transitioning to clean extensions: Rules for smooth software updates:</a:t>
            </a:r>
            <a:br>
              <a:rPr lang="en-ZA" sz="1800" b="1" dirty="0">
                <a:latin typeface="+mn-lt"/>
                <a:ea typeface="+mn-ea"/>
                <a:cs typeface="+mn-cs"/>
              </a:rPr>
            </a:br>
            <a:br>
              <a:rPr lang="en-ZA" sz="1800" b="1" dirty="0">
                <a:latin typeface="+mn-lt"/>
                <a:ea typeface="+mn-ea"/>
                <a:cs typeface="+mn-cs"/>
              </a:rPr>
            </a:br>
            <a:r>
              <a:rPr lang="en-ZA" sz="1800" b="1" dirty="0">
                <a:latin typeface="+mn-lt"/>
                <a:ea typeface="+mn-ea"/>
                <a:cs typeface="+mn-cs"/>
              </a:rPr>
              <a:t> Extensions must be clearly separated from SAP Standard Code</a:t>
            </a:r>
            <a:br>
              <a:rPr lang="en-ZA" sz="1800" b="1" dirty="0">
                <a:latin typeface="+mn-lt"/>
                <a:ea typeface="+mn-ea"/>
                <a:cs typeface="+mn-cs"/>
              </a:rPr>
            </a:br>
            <a:br>
              <a:rPr lang="en-ZA" sz="1800" b="1" dirty="0">
                <a:latin typeface="+mn-lt"/>
                <a:ea typeface="+mn-ea"/>
                <a:cs typeface="+mn-cs"/>
              </a:rPr>
            </a:br>
            <a:r>
              <a:rPr lang="en-ZA" sz="1800" b="1" dirty="0">
                <a:latin typeface="+mn-lt"/>
                <a:ea typeface="+mn-ea"/>
                <a:cs typeface="+mn-cs"/>
              </a:rPr>
              <a:t>In Public Cloud: </a:t>
            </a:r>
            <a:r>
              <a:rPr lang="en-ZA" sz="1800" dirty="0">
                <a:latin typeface="+mn-lt"/>
                <a:ea typeface="+mn-ea"/>
                <a:cs typeface="+mn-cs"/>
              </a:rPr>
              <a:t>No modifications to SAP objects allowed.</a:t>
            </a:r>
            <a:br>
              <a:rPr lang="en-ZA" sz="1800" dirty="0">
                <a:latin typeface="+mn-lt"/>
                <a:ea typeface="+mn-ea"/>
                <a:cs typeface="+mn-cs"/>
              </a:rPr>
            </a:br>
            <a:br>
              <a:rPr lang="en-ZA" sz="1800" dirty="0">
                <a:latin typeface="+mn-lt"/>
                <a:ea typeface="+mn-ea"/>
                <a:cs typeface="+mn-cs"/>
              </a:rPr>
            </a:br>
            <a:r>
              <a:rPr lang="en-ZA" sz="1800" b="1" dirty="0">
                <a:latin typeface="+mn-lt"/>
                <a:ea typeface="+mn-ea"/>
                <a:cs typeface="+mn-cs"/>
              </a:rPr>
              <a:t>In Private Cloud and on-premise: </a:t>
            </a:r>
            <a:r>
              <a:rPr lang="en-ZA" sz="1800" dirty="0">
                <a:latin typeface="+mn-lt"/>
                <a:ea typeface="+mn-ea"/>
                <a:cs typeface="+mn-cs"/>
              </a:rPr>
              <a:t>Only stable public SAP APIs (local or remote) and SAP extension points can be used.</a:t>
            </a:r>
            <a:br>
              <a:rPr lang="en-ZA" sz="1800" b="1" dirty="0">
                <a:latin typeface="+mn-lt"/>
                <a:ea typeface="+mn-ea"/>
                <a:cs typeface="+mn-cs"/>
              </a:rPr>
            </a:br>
            <a:endParaRPr lang="en-US" sz="1800" b="1" dirty="0">
              <a:latin typeface="+mn-lt"/>
              <a:ea typeface="+mn-ea"/>
              <a:cs typeface="+mn-cs"/>
            </a:endParaRPr>
          </a:p>
        </p:txBody>
      </p:sp>
      <p:sp>
        <p:nvSpPr>
          <p:cNvPr id="5" name="TextBox 4">
            <a:extLst>
              <a:ext uri="{FF2B5EF4-FFF2-40B4-BE49-F238E27FC236}">
                <a16:creationId xmlns:a16="http://schemas.microsoft.com/office/drawing/2014/main" id="{C3326C1A-6BF8-101B-9AF4-AF154E940A6A}"/>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Tree>
    <p:extLst>
      <p:ext uri="{BB962C8B-B14F-4D97-AF65-F5344CB8AC3E}">
        <p14:creationId xmlns:p14="http://schemas.microsoft.com/office/powerpoint/2010/main" val="186147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16DFA-BA4E-3907-1563-E3E93D3AF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80146-4DB9-9DAB-131D-4CF953C056E4}"/>
              </a:ext>
            </a:extLst>
          </p:cNvPr>
          <p:cNvSpPr>
            <a:spLocks noGrp="1"/>
          </p:cNvSpPr>
          <p:nvPr>
            <p:ph type="title"/>
          </p:nvPr>
        </p:nvSpPr>
        <p:spPr/>
        <p:txBody>
          <a:bodyPr/>
          <a:lstStyle/>
          <a:p>
            <a:r>
              <a:rPr lang="en-ZA" sz="1800" b="1" dirty="0">
                <a:latin typeface="+mn-lt"/>
                <a:ea typeface="+mn-ea"/>
                <a:cs typeface="+mn-cs"/>
              </a:rPr>
              <a:t>Extensibility Model in SAP S/4HANA: Key user (in-app) Extensibility</a:t>
            </a:r>
            <a:br>
              <a:rPr lang="en-ZA" sz="1800" b="1" dirty="0">
                <a:latin typeface="+mn-lt"/>
                <a:ea typeface="+mn-ea"/>
                <a:cs typeface="+mn-cs"/>
              </a:rPr>
            </a:br>
            <a:endParaRPr lang="en-US" sz="1800" b="1" dirty="0">
              <a:latin typeface="+mn-lt"/>
              <a:ea typeface="+mn-ea"/>
              <a:cs typeface="+mn-cs"/>
            </a:endParaRPr>
          </a:p>
        </p:txBody>
      </p:sp>
      <p:sp>
        <p:nvSpPr>
          <p:cNvPr id="5" name="TextBox 4">
            <a:extLst>
              <a:ext uri="{FF2B5EF4-FFF2-40B4-BE49-F238E27FC236}">
                <a16:creationId xmlns:a16="http://schemas.microsoft.com/office/drawing/2014/main" id="{71DE405D-9F6B-4337-5842-E97EBEC642BF}"/>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pic>
        <p:nvPicPr>
          <p:cNvPr id="3074" name="Picture 2">
            <a:extLst>
              <a:ext uri="{FF2B5EF4-FFF2-40B4-BE49-F238E27FC236}">
                <a16:creationId xmlns:a16="http://schemas.microsoft.com/office/drawing/2014/main" id="{4FF60D80-DDDD-758F-2A84-7C0D4CFDE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119" y="1903887"/>
            <a:ext cx="5189003" cy="37994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2CF4A7-2FF7-1134-4B01-6D4DD8B00314}"/>
              </a:ext>
            </a:extLst>
          </p:cNvPr>
          <p:cNvSpPr txBox="1"/>
          <p:nvPr/>
        </p:nvSpPr>
        <p:spPr>
          <a:xfrm>
            <a:off x="1351280" y="1690688"/>
            <a:ext cx="1534651" cy="923330"/>
          </a:xfrm>
          <a:prstGeom prst="rect">
            <a:avLst/>
          </a:prstGeom>
          <a:noFill/>
        </p:spPr>
        <p:txBody>
          <a:bodyPr wrap="none" rtlCol="0">
            <a:spAutoFit/>
          </a:bodyPr>
          <a:lstStyle/>
          <a:p>
            <a:r>
              <a:rPr lang="en-US" dirty="0"/>
              <a:t>Two personas:</a:t>
            </a:r>
          </a:p>
          <a:p>
            <a:pPr marL="285750" indent="-285750">
              <a:buFont typeface="Arial" panose="020B0604020202020204" pitchFamily="34" charset="0"/>
              <a:buChar char="•"/>
            </a:pPr>
            <a:r>
              <a:rPr lang="en-US" dirty="0"/>
              <a:t>Key user</a:t>
            </a:r>
          </a:p>
          <a:p>
            <a:pPr marL="285750" indent="-285750">
              <a:buFont typeface="Arial" panose="020B0604020202020204" pitchFamily="34" charset="0"/>
              <a:buChar char="•"/>
            </a:pPr>
            <a:r>
              <a:rPr lang="en-US" dirty="0"/>
              <a:t>Developer</a:t>
            </a:r>
          </a:p>
        </p:txBody>
      </p:sp>
    </p:spTree>
    <p:extLst>
      <p:ext uri="{BB962C8B-B14F-4D97-AF65-F5344CB8AC3E}">
        <p14:creationId xmlns:p14="http://schemas.microsoft.com/office/powerpoint/2010/main" val="377754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E5057-1D28-16F0-DC8D-1F4EDB826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E7D0-6391-880B-623F-59B5314EA060}"/>
              </a:ext>
            </a:extLst>
          </p:cNvPr>
          <p:cNvSpPr>
            <a:spLocks noGrp="1"/>
          </p:cNvSpPr>
          <p:nvPr>
            <p:ph type="title"/>
          </p:nvPr>
        </p:nvSpPr>
        <p:spPr/>
        <p:txBody>
          <a:bodyPr/>
          <a:lstStyle/>
          <a:p>
            <a:r>
              <a:rPr lang="en-ZA" sz="1800" b="1" dirty="0">
                <a:latin typeface="+mn-lt"/>
                <a:ea typeface="+mn-ea"/>
                <a:cs typeface="+mn-cs"/>
              </a:rPr>
              <a:t>Extensibility Model in SAP S/4HANA: Developer (on-stack) extensibility</a:t>
            </a:r>
            <a:br>
              <a:rPr lang="en-ZA" sz="1800" b="1" dirty="0">
                <a:latin typeface="+mn-lt"/>
                <a:ea typeface="+mn-ea"/>
                <a:cs typeface="+mn-cs"/>
              </a:rPr>
            </a:br>
            <a:endParaRPr lang="en-US" sz="1800" b="1" dirty="0">
              <a:latin typeface="+mn-lt"/>
              <a:ea typeface="+mn-ea"/>
              <a:cs typeface="+mn-cs"/>
            </a:endParaRPr>
          </a:p>
        </p:txBody>
      </p:sp>
      <p:sp>
        <p:nvSpPr>
          <p:cNvPr id="5" name="TextBox 4">
            <a:extLst>
              <a:ext uri="{FF2B5EF4-FFF2-40B4-BE49-F238E27FC236}">
                <a16:creationId xmlns:a16="http://schemas.microsoft.com/office/drawing/2014/main" id="{155F928B-739C-6F39-4C19-BA72F9333D9A}"/>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pic>
        <p:nvPicPr>
          <p:cNvPr id="5122" name="Picture 2">
            <a:extLst>
              <a:ext uri="{FF2B5EF4-FFF2-40B4-BE49-F238E27FC236}">
                <a16:creationId xmlns:a16="http://schemas.microsoft.com/office/drawing/2014/main" id="{513ED489-BDE9-95AA-340D-2D87BE741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434167"/>
            <a:ext cx="6781800" cy="4538007"/>
          </a:xfrm>
          <a:prstGeom prst="rect">
            <a:avLst/>
          </a:prstGeom>
          <a:noFill/>
          <a:extLst>
            <a:ext uri="{909E8E84-426E-40DD-AFC4-6F175D3DCCD1}">
              <a14:hiddenFill xmlns:a14="http://schemas.microsoft.com/office/drawing/2010/main">
                <a:solidFill>
                  <a:srgbClr val="FFFFFF"/>
                </a:solidFill>
              </a14:hiddenFill>
            </a:ext>
          </a:extLst>
        </p:spPr>
      </p:pic>
      <p:sp>
        <p:nvSpPr>
          <p:cNvPr id="3" name="Smiley Face 2">
            <a:extLst>
              <a:ext uri="{FF2B5EF4-FFF2-40B4-BE49-F238E27FC236}">
                <a16:creationId xmlns:a16="http://schemas.microsoft.com/office/drawing/2014/main" id="{F9D37ADE-7BBD-4A2E-7080-C2B03E881175}"/>
              </a:ext>
            </a:extLst>
          </p:cNvPr>
          <p:cNvSpPr>
            <a:spLocks noChangeAspect="1"/>
          </p:cNvSpPr>
          <p:nvPr/>
        </p:nvSpPr>
        <p:spPr>
          <a:xfrm>
            <a:off x="2743200" y="4676775"/>
            <a:ext cx="216000" cy="216000"/>
          </a:xfrm>
          <a:prstGeom prst="smileyFace">
            <a:avLst/>
          </a:prstGeom>
          <a:solidFill>
            <a:srgbClr val="F0A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292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F29D6-F7F2-5C62-6735-C9A25873B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499D0-DFAC-8A07-10B9-DD088738E1E1}"/>
              </a:ext>
            </a:extLst>
          </p:cNvPr>
          <p:cNvSpPr>
            <a:spLocks noGrp="1"/>
          </p:cNvSpPr>
          <p:nvPr>
            <p:ph type="title"/>
          </p:nvPr>
        </p:nvSpPr>
        <p:spPr/>
        <p:txBody>
          <a:bodyPr/>
          <a:lstStyle/>
          <a:p>
            <a:r>
              <a:rPr lang="en-ZA" sz="1800" b="1" dirty="0">
                <a:latin typeface="+mn-lt"/>
                <a:ea typeface="+mn-ea"/>
                <a:cs typeface="+mn-cs"/>
              </a:rPr>
              <a:t>Extensibility Model in SAP S/4HANA: Side-By-Side Extensibility</a:t>
            </a:r>
            <a:endParaRPr lang="en-US" sz="1800" b="1" dirty="0">
              <a:latin typeface="+mn-lt"/>
              <a:ea typeface="+mn-ea"/>
              <a:cs typeface="+mn-cs"/>
            </a:endParaRPr>
          </a:p>
        </p:txBody>
      </p:sp>
      <p:sp>
        <p:nvSpPr>
          <p:cNvPr id="5" name="TextBox 4">
            <a:extLst>
              <a:ext uri="{FF2B5EF4-FFF2-40B4-BE49-F238E27FC236}">
                <a16:creationId xmlns:a16="http://schemas.microsoft.com/office/drawing/2014/main" id="{A97733F9-7263-67A2-D6B8-EFFC5568C488}"/>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4" name="TextBox 13">
            <a:extLst>
              <a:ext uri="{FF2B5EF4-FFF2-40B4-BE49-F238E27FC236}">
                <a16:creationId xmlns:a16="http://schemas.microsoft.com/office/drawing/2014/main" id="{BF163162-8FE4-907D-85EA-D106F499150F}"/>
              </a:ext>
            </a:extLst>
          </p:cNvPr>
          <p:cNvSpPr txBox="1"/>
          <p:nvPr/>
        </p:nvSpPr>
        <p:spPr>
          <a:xfrm>
            <a:off x="838200" y="5838005"/>
            <a:ext cx="6096000" cy="430887"/>
          </a:xfrm>
          <a:prstGeom prst="rect">
            <a:avLst/>
          </a:prstGeom>
          <a:noFill/>
        </p:spPr>
        <p:txBody>
          <a:bodyPr wrap="square">
            <a:spAutoFit/>
          </a:bodyPr>
          <a:lstStyle/>
          <a:p>
            <a:r>
              <a:rPr lang="en-ZA" sz="1100" i="0" dirty="0">
                <a:solidFill>
                  <a:srgbClr val="475E75"/>
                </a:solidFill>
                <a:effectLst/>
              </a:rPr>
              <a:t>- </a:t>
            </a:r>
            <a:r>
              <a:rPr lang="en-ZA" sz="1100" dirty="0">
                <a:solidFill>
                  <a:srgbClr val="475E75"/>
                </a:solidFill>
              </a:rPr>
              <a:t>D</a:t>
            </a:r>
            <a:r>
              <a:rPr lang="en-ZA" sz="1100" i="0" dirty="0">
                <a:solidFill>
                  <a:srgbClr val="475E75"/>
                </a:solidFill>
                <a:effectLst/>
              </a:rPr>
              <a:t>ecoupled </a:t>
            </a:r>
          </a:p>
          <a:p>
            <a:r>
              <a:rPr lang="en-ZA" sz="1100" b="1" i="0" dirty="0">
                <a:solidFill>
                  <a:srgbClr val="475E75"/>
                </a:solidFill>
                <a:effectLst/>
                <a:latin typeface="72" panose="020B0503030000000003" pitchFamily="34" charset="0"/>
              </a:rPr>
              <a:t>- remote APIs </a:t>
            </a:r>
            <a:r>
              <a:rPr lang="en-ZA" sz="1100" b="0" i="0" dirty="0">
                <a:solidFill>
                  <a:srgbClr val="475E75"/>
                </a:solidFill>
                <a:effectLst/>
                <a:latin typeface="72" panose="020B0503030000000003" pitchFamily="34" charset="0"/>
              </a:rPr>
              <a:t>which are published in the SAP API Hub (</a:t>
            </a:r>
            <a:r>
              <a:rPr lang="en-ZA" sz="1100" b="0" i="0" u="sng" dirty="0">
                <a:solidFill>
                  <a:srgbClr val="0070F2"/>
                </a:solidFill>
                <a:effectLst/>
                <a:latin typeface="72" panose="020B0503030000000003" pitchFamily="34" charset="0"/>
                <a:hlinkClick r:id="rId3"/>
              </a:rPr>
              <a:t>https://api.sap.com/</a:t>
            </a:r>
            <a:r>
              <a:rPr lang="en-ZA" sz="1100" b="0" i="0" dirty="0">
                <a:solidFill>
                  <a:srgbClr val="475E75"/>
                </a:solidFill>
                <a:effectLst/>
                <a:latin typeface="72" panose="020B0503030000000003" pitchFamily="34" charset="0"/>
              </a:rPr>
              <a:t>).</a:t>
            </a:r>
            <a:endParaRPr lang="en-US" sz="1100" dirty="0"/>
          </a:p>
        </p:txBody>
      </p:sp>
      <p:sp>
        <p:nvSpPr>
          <p:cNvPr id="17" name="Rounded Rectangle 16">
            <a:extLst>
              <a:ext uri="{FF2B5EF4-FFF2-40B4-BE49-F238E27FC236}">
                <a16:creationId xmlns:a16="http://schemas.microsoft.com/office/drawing/2014/main" id="{CED367A6-4569-C113-9CD5-2D0105C5EB41}"/>
              </a:ext>
            </a:extLst>
          </p:cNvPr>
          <p:cNvSpPr/>
          <p:nvPr/>
        </p:nvSpPr>
        <p:spPr>
          <a:xfrm>
            <a:off x="838200" y="1504753"/>
            <a:ext cx="2451098" cy="4113477"/>
          </a:xfrm>
          <a:prstGeom prst="roundRect">
            <a:avLst/>
          </a:prstGeom>
          <a:solidFill>
            <a:srgbClr val="008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latin typeface="Helvetica" pitchFamily="2" charset="0"/>
              </a:rPr>
              <a:t>SAP Solution</a:t>
            </a:r>
          </a:p>
          <a:p>
            <a:pPr algn="ctr"/>
            <a:r>
              <a:rPr lang="en-ZA" dirty="0">
                <a:latin typeface="Helvetica" pitchFamily="2" charset="0"/>
              </a:rPr>
              <a:t>e.g. </a:t>
            </a:r>
          </a:p>
          <a:p>
            <a:pPr algn="ctr"/>
            <a:r>
              <a:rPr lang="en-ZA" dirty="0">
                <a:latin typeface="Helvetica" pitchFamily="2" charset="0"/>
              </a:rPr>
              <a:t>S/4 HANA Cloud /</a:t>
            </a:r>
          </a:p>
          <a:p>
            <a:pPr algn="ctr"/>
            <a:r>
              <a:rPr lang="en-ZA" dirty="0">
                <a:latin typeface="Helvetica" pitchFamily="2" charset="0"/>
              </a:rPr>
              <a:t>SuccessFactors /</a:t>
            </a:r>
          </a:p>
          <a:p>
            <a:pPr algn="ctr"/>
            <a:r>
              <a:rPr lang="en-ZA" dirty="0">
                <a:latin typeface="Helvetica" pitchFamily="2" charset="0"/>
              </a:rPr>
              <a:t>Employee Central Payroll</a:t>
            </a:r>
          </a:p>
          <a:p>
            <a:pPr algn="ctr"/>
            <a:endParaRPr lang="en-ZA" dirty="0">
              <a:latin typeface="Helvetica" pitchFamily="2" charset="0"/>
            </a:endParaRPr>
          </a:p>
        </p:txBody>
      </p:sp>
      <p:sp>
        <p:nvSpPr>
          <p:cNvPr id="18" name="Left-right Arrow 17">
            <a:extLst>
              <a:ext uri="{FF2B5EF4-FFF2-40B4-BE49-F238E27FC236}">
                <a16:creationId xmlns:a16="http://schemas.microsoft.com/office/drawing/2014/main" id="{9746E1C7-013F-0560-9E45-3E38CB17BD29}"/>
              </a:ext>
            </a:extLst>
          </p:cNvPr>
          <p:cNvSpPr/>
          <p:nvPr/>
        </p:nvSpPr>
        <p:spPr>
          <a:xfrm>
            <a:off x="3366769" y="3279715"/>
            <a:ext cx="3877311" cy="484632"/>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Secure connectivity</a:t>
            </a:r>
          </a:p>
        </p:txBody>
      </p:sp>
      <p:grpSp>
        <p:nvGrpSpPr>
          <p:cNvPr id="28" name="Group 27">
            <a:extLst>
              <a:ext uri="{FF2B5EF4-FFF2-40B4-BE49-F238E27FC236}">
                <a16:creationId xmlns:a16="http://schemas.microsoft.com/office/drawing/2014/main" id="{226A5B06-9131-58D1-8EA3-54401A6B4836}"/>
              </a:ext>
            </a:extLst>
          </p:cNvPr>
          <p:cNvGrpSpPr/>
          <p:nvPr/>
        </p:nvGrpSpPr>
        <p:grpSpPr>
          <a:xfrm>
            <a:off x="7321551" y="1148205"/>
            <a:ext cx="4172637" cy="4561589"/>
            <a:chOff x="7866963" y="1056640"/>
            <a:chExt cx="4172637" cy="4561589"/>
          </a:xfrm>
        </p:grpSpPr>
        <p:sp>
          <p:nvSpPr>
            <p:cNvPr id="7" name="Rounded Rectangle 6">
              <a:extLst>
                <a:ext uri="{FF2B5EF4-FFF2-40B4-BE49-F238E27FC236}">
                  <a16:creationId xmlns:a16="http://schemas.microsoft.com/office/drawing/2014/main" id="{8C0FA3C4-4725-796B-7D43-73C921DFEBD9}"/>
                </a:ext>
              </a:extLst>
            </p:cNvPr>
            <p:cNvSpPr/>
            <p:nvPr/>
          </p:nvSpPr>
          <p:spPr>
            <a:xfrm>
              <a:off x="8514434" y="1690688"/>
              <a:ext cx="3258465"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ZA" b="0" i="0" dirty="0">
                  <a:solidFill>
                    <a:srgbClr val="475E75"/>
                  </a:solidFill>
                  <a:effectLst/>
                  <a:latin typeface="72" panose="020B0503030000000003" pitchFamily="34" charset="0"/>
                </a:rPr>
                <a:t>SAP BTP ABAP environment </a:t>
              </a:r>
              <a:endParaRPr lang="en-US" dirty="0"/>
            </a:p>
          </p:txBody>
        </p:sp>
        <p:sp>
          <p:nvSpPr>
            <p:cNvPr id="10" name="Rounded Rectangle 9">
              <a:extLst>
                <a:ext uri="{FF2B5EF4-FFF2-40B4-BE49-F238E27FC236}">
                  <a16:creationId xmlns:a16="http://schemas.microsoft.com/office/drawing/2014/main" id="{CD2E9725-5C4A-2A1E-B963-940170717AAC}"/>
                </a:ext>
              </a:extLst>
            </p:cNvPr>
            <p:cNvSpPr/>
            <p:nvPr/>
          </p:nvSpPr>
          <p:spPr>
            <a:xfrm>
              <a:off x="8514433" y="2878932"/>
              <a:ext cx="3258465"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ZA" b="0" i="0" dirty="0">
                  <a:solidFill>
                    <a:srgbClr val="475E75"/>
                  </a:solidFill>
                  <a:effectLst/>
                  <a:latin typeface="72" panose="020B0503030000000003" pitchFamily="34" charset="0"/>
                </a:rPr>
                <a:t>SAP BTP Cloud Foundry environment </a:t>
              </a:r>
              <a:endParaRPr lang="en-US" dirty="0"/>
            </a:p>
          </p:txBody>
        </p:sp>
        <p:sp>
          <p:nvSpPr>
            <p:cNvPr id="11" name="Rounded Rectangle 10">
              <a:extLst>
                <a:ext uri="{FF2B5EF4-FFF2-40B4-BE49-F238E27FC236}">
                  <a16:creationId xmlns:a16="http://schemas.microsoft.com/office/drawing/2014/main" id="{6FCACF16-1D3B-2684-7B12-88F1BF5D0BCF}"/>
                </a:ext>
              </a:extLst>
            </p:cNvPr>
            <p:cNvSpPr/>
            <p:nvPr/>
          </p:nvSpPr>
          <p:spPr>
            <a:xfrm>
              <a:off x="8514433" y="4067176"/>
              <a:ext cx="3258465"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ZA" b="0" i="0" dirty="0">
                  <a:solidFill>
                    <a:srgbClr val="475E75"/>
                  </a:solidFill>
                  <a:effectLst/>
                  <a:latin typeface="72" panose="020B0503030000000003" pitchFamily="34" charset="0"/>
                </a:rPr>
                <a:t>SAP BTP Kyma environment </a:t>
              </a:r>
              <a:endParaRPr lang="en-US" dirty="0"/>
            </a:p>
          </p:txBody>
        </p:sp>
        <p:sp>
          <p:nvSpPr>
            <p:cNvPr id="12" name="Smiley Face 11">
              <a:extLst>
                <a:ext uri="{FF2B5EF4-FFF2-40B4-BE49-F238E27FC236}">
                  <a16:creationId xmlns:a16="http://schemas.microsoft.com/office/drawing/2014/main" id="{5F094A70-4ABE-277B-7DFD-4A36BF7693C5}"/>
                </a:ext>
              </a:extLst>
            </p:cNvPr>
            <p:cNvSpPr>
              <a:spLocks noChangeAspect="1"/>
            </p:cNvSpPr>
            <p:nvPr/>
          </p:nvSpPr>
          <p:spPr>
            <a:xfrm>
              <a:off x="8589868" y="1745954"/>
              <a:ext cx="216000" cy="216000"/>
            </a:xfrm>
            <a:prstGeom prst="smileyFace">
              <a:avLst/>
            </a:prstGeom>
            <a:solidFill>
              <a:srgbClr val="F0A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DD475AB-4E9A-BE7C-1284-B89ACFB022B6}"/>
                </a:ext>
              </a:extLst>
            </p:cNvPr>
            <p:cNvSpPr/>
            <p:nvPr/>
          </p:nvSpPr>
          <p:spPr>
            <a:xfrm>
              <a:off x="7884160" y="1056640"/>
              <a:ext cx="4155440" cy="4561589"/>
            </a:xfrm>
            <a:prstGeom prst="roundRect">
              <a:avLst>
                <a:gd name="adj" fmla="val 7034"/>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ZA" dirty="0">
                <a:latin typeface="Helvetica" pitchFamily="2" charset="0"/>
              </a:endParaRPr>
            </a:p>
          </p:txBody>
        </p:sp>
        <p:sp>
          <p:nvSpPr>
            <p:cNvPr id="22" name="TextBox 21">
              <a:extLst>
                <a:ext uri="{FF2B5EF4-FFF2-40B4-BE49-F238E27FC236}">
                  <a16:creationId xmlns:a16="http://schemas.microsoft.com/office/drawing/2014/main" id="{9013705F-2C7E-EAD1-1925-0C1FC3A47BAA}"/>
                </a:ext>
              </a:extLst>
            </p:cNvPr>
            <p:cNvSpPr txBox="1"/>
            <p:nvPr/>
          </p:nvSpPr>
          <p:spPr>
            <a:xfrm>
              <a:off x="8067675" y="1175176"/>
              <a:ext cx="3705223" cy="369332"/>
            </a:xfrm>
            <a:prstGeom prst="rect">
              <a:avLst/>
            </a:prstGeom>
            <a:noFill/>
          </p:spPr>
          <p:txBody>
            <a:bodyPr wrap="square">
              <a:spAutoFit/>
            </a:bodyPr>
            <a:lstStyle/>
            <a:p>
              <a:r>
                <a:rPr lang="en-ZA" b="0" i="0" dirty="0">
                  <a:solidFill>
                    <a:srgbClr val="475E75"/>
                  </a:solidFill>
                  <a:effectLst/>
                  <a:latin typeface="72" panose="020B0503030000000003" pitchFamily="34" charset="0"/>
                </a:rPr>
                <a:t>SAP BTP </a:t>
              </a:r>
              <a:endParaRPr lang="en-US" dirty="0"/>
            </a:p>
          </p:txBody>
        </p:sp>
        <p:sp>
          <p:nvSpPr>
            <p:cNvPr id="25" name="TextBox 24">
              <a:extLst>
                <a:ext uri="{FF2B5EF4-FFF2-40B4-BE49-F238E27FC236}">
                  <a16:creationId xmlns:a16="http://schemas.microsoft.com/office/drawing/2014/main" id="{CB420D01-A8C6-475A-9A9A-6E9DA404B124}"/>
                </a:ext>
              </a:extLst>
            </p:cNvPr>
            <p:cNvSpPr txBox="1"/>
            <p:nvPr/>
          </p:nvSpPr>
          <p:spPr>
            <a:xfrm>
              <a:off x="7949465" y="1998552"/>
              <a:ext cx="526234" cy="461665"/>
            </a:xfrm>
            <a:prstGeom prst="rect">
              <a:avLst/>
            </a:prstGeom>
            <a:noFill/>
          </p:spPr>
          <p:txBody>
            <a:bodyPr wrap="none" rtlCol="0">
              <a:spAutoFit/>
            </a:bodyPr>
            <a:lstStyle/>
            <a:p>
              <a:r>
                <a:rPr lang="en-US" sz="1200" dirty="0"/>
                <a:t>ABAP</a:t>
              </a:r>
            </a:p>
            <a:p>
              <a:r>
                <a:rPr lang="en-US" sz="1200" dirty="0"/>
                <a:t>/RAP</a:t>
              </a:r>
            </a:p>
          </p:txBody>
        </p:sp>
        <p:sp>
          <p:nvSpPr>
            <p:cNvPr id="26" name="TextBox 25">
              <a:extLst>
                <a:ext uri="{FF2B5EF4-FFF2-40B4-BE49-F238E27FC236}">
                  <a16:creationId xmlns:a16="http://schemas.microsoft.com/office/drawing/2014/main" id="{29B8D5E9-2D20-52A3-5E88-8A959D337146}"/>
                </a:ext>
              </a:extLst>
            </p:cNvPr>
            <p:cNvSpPr txBox="1"/>
            <p:nvPr/>
          </p:nvSpPr>
          <p:spPr>
            <a:xfrm>
              <a:off x="7891019" y="3071849"/>
              <a:ext cx="643125" cy="646331"/>
            </a:xfrm>
            <a:prstGeom prst="rect">
              <a:avLst/>
            </a:prstGeom>
            <a:noFill/>
          </p:spPr>
          <p:txBody>
            <a:bodyPr wrap="none" rtlCol="0">
              <a:spAutoFit/>
            </a:bodyPr>
            <a:lstStyle/>
            <a:p>
              <a:r>
                <a:rPr lang="en-US" sz="1200" dirty="0"/>
                <a:t>Java/</a:t>
              </a:r>
            </a:p>
            <a:p>
              <a:r>
                <a:rPr lang="en-US" sz="1200" dirty="0"/>
                <a:t>NodeJS</a:t>
              </a:r>
            </a:p>
            <a:p>
              <a:r>
                <a:rPr lang="en-US" sz="1200" dirty="0"/>
                <a:t>/CAP</a:t>
              </a:r>
            </a:p>
          </p:txBody>
        </p:sp>
        <p:sp>
          <p:nvSpPr>
            <p:cNvPr id="27" name="TextBox 26">
              <a:extLst>
                <a:ext uri="{FF2B5EF4-FFF2-40B4-BE49-F238E27FC236}">
                  <a16:creationId xmlns:a16="http://schemas.microsoft.com/office/drawing/2014/main" id="{BAA891CF-CD6A-FE0E-89E6-F4553EB40D9D}"/>
                </a:ext>
              </a:extLst>
            </p:cNvPr>
            <p:cNvSpPr txBox="1"/>
            <p:nvPr/>
          </p:nvSpPr>
          <p:spPr>
            <a:xfrm>
              <a:off x="7866963" y="4183962"/>
              <a:ext cx="643125" cy="646331"/>
            </a:xfrm>
            <a:prstGeom prst="rect">
              <a:avLst/>
            </a:prstGeom>
            <a:noFill/>
          </p:spPr>
          <p:txBody>
            <a:bodyPr wrap="none" rtlCol="0">
              <a:spAutoFit/>
            </a:bodyPr>
            <a:lstStyle/>
            <a:p>
              <a:r>
                <a:rPr lang="en-US" sz="1200" dirty="0"/>
                <a:t>Java/</a:t>
              </a:r>
            </a:p>
            <a:p>
              <a:r>
                <a:rPr lang="en-US" sz="1200" dirty="0"/>
                <a:t>NodeJS</a:t>
              </a:r>
            </a:p>
            <a:p>
              <a:r>
                <a:rPr lang="en-US" sz="1200" dirty="0"/>
                <a:t>/CAP</a:t>
              </a:r>
            </a:p>
          </p:txBody>
        </p:sp>
      </p:grpSp>
    </p:spTree>
    <p:extLst>
      <p:ext uri="{BB962C8B-B14F-4D97-AF65-F5344CB8AC3E}">
        <p14:creationId xmlns:p14="http://schemas.microsoft.com/office/powerpoint/2010/main" val="210594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5879-2E0C-1C79-4ACA-53FABB156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6E968F-8976-0A8B-AA43-F8DE9E177087}"/>
              </a:ext>
            </a:extLst>
          </p:cNvPr>
          <p:cNvSpPr>
            <a:spLocks noGrp="1"/>
          </p:cNvSpPr>
          <p:nvPr>
            <p:ph type="title"/>
          </p:nvPr>
        </p:nvSpPr>
        <p:spPr>
          <a:xfrm>
            <a:off x="3184901" y="3725744"/>
            <a:ext cx="10515600" cy="380125"/>
          </a:xfrm>
        </p:spPr>
        <p:txBody>
          <a:bodyPr>
            <a:noAutofit/>
          </a:bodyPr>
          <a:lstStyle/>
          <a:p>
            <a:pPr algn="ctr"/>
            <a:r>
              <a:rPr lang="en-ZA" sz="2800" b="1" dirty="0">
                <a:latin typeface="+mn-lt"/>
                <a:ea typeface="+mn-ea"/>
                <a:cs typeface="+mn-cs"/>
              </a:rPr>
              <a:t>Cloud</a:t>
            </a:r>
            <a:endParaRPr lang="en-US" sz="2800" b="1" dirty="0">
              <a:latin typeface="+mn-lt"/>
              <a:ea typeface="+mn-ea"/>
              <a:cs typeface="+mn-cs"/>
            </a:endParaRPr>
          </a:p>
        </p:txBody>
      </p:sp>
      <p:sp>
        <p:nvSpPr>
          <p:cNvPr id="9" name="TextBox 8">
            <a:extLst>
              <a:ext uri="{FF2B5EF4-FFF2-40B4-BE49-F238E27FC236}">
                <a16:creationId xmlns:a16="http://schemas.microsoft.com/office/drawing/2014/main" id="{B866F58B-7489-A0CC-C91F-1BB19ECA69D2}"/>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E99A8E8A-9C85-4F12-9711-D970E214AF1E}"/>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pic>
        <p:nvPicPr>
          <p:cNvPr id="12290" name="Picture 2">
            <a:extLst>
              <a:ext uri="{FF2B5EF4-FFF2-40B4-BE49-F238E27FC236}">
                <a16:creationId xmlns:a16="http://schemas.microsoft.com/office/drawing/2014/main" id="{B7653898-765C-FE4D-842E-81C4091A3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68" y="2250355"/>
            <a:ext cx="3933679" cy="177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2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1B2E3-10FF-FCC7-13DB-68CDB057EA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EC445-6D35-1972-E8BE-001B12F8F490}"/>
              </a:ext>
            </a:extLst>
          </p:cNvPr>
          <p:cNvSpPr>
            <a:spLocks noGrp="1"/>
          </p:cNvSpPr>
          <p:nvPr>
            <p:ph type="title"/>
          </p:nvPr>
        </p:nvSpPr>
        <p:spPr/>
        <p:txBody>
          <a:bodyPr/>
          <a:lstStyle/>
          <a:p>
            <a:r>
              <a:rPr lang="en-ZA" sz="1800" b="1" dirty="0">
                <a:latin typeface="+mn-lt"/>
                <a:ea typeface="+mn-ea"/>
                <a:cs typeface="+mn-cs"/>
              </a:rPr>
              <a:t>Enter of ABAP Cloud: What is ABAP Cloud?</a:t>
            </a:r>
            <a:endParaRPr lang="en-US" sz="1800" b="1" dirty="0">
              <a:latin typeface="+mn-lt"/>
              <a:ea typeface="+mn-ea"/>
              <a:cs typeface="+mn-cs"/>
            </a:endParaRPr>
          </a:p>
        </p:txBody>
      </p:sp>
      <p:sp>
        <p:nvSpPr>
          <p:cNvPr id="5" name="TextBox 4">
            <a:extLst>
              <a:ext uri="{FF2B5EF4-FFF2-40B4-BE49-F238E27FC236}">
                <a16:creationId xmlns:a16="http://schemas.microsoft.com/office/drawing/2014/main" id="{65AC4B69-EBFF-4864-2265-351BCBF3CAAC}"/>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6" name="TextBox 5">
            <a:extLst>
              <a:ext uri="{FF2B5EF4-FFF2-40B4-BE49-F238E27FC236}">
                <a16:creationId xmlns:a16="http://schemas.microsoft.com/office/drawing/2014/main" id="{DE0523CA-2787-EE47-1C17-F07850E36599}"/>
              </a:ext>
            </a:extLst>
          </p:cNvPr>
          <p:cNvSpPr txBox="1"/>
          <p:nvPr/>
        </p:nvSpPr>
        <p:spPr>
          <a:xfrm>
            <a:off x="838201" y="1934260"/>
            <a:ext cx="10810874" cy="1477328"/>
          </a:xfrm>
          <a:prstGeom prst="rect">
            <a:avLst/>
          </a:prstGeom>
          <a:noFill/>
        </p:spPr>
        <p:txBody>
          <a:bodyPr wrap="square">
            <a:spAutoFit/>
          </a:bodyPr>
          <a:lstStyle/>
          <a:p>
            <a:r>
              <a:rPr lang="en-ZA" dirty="0">
                <a:effectLst/>
                <a:latin typeface="Helvetica" pitchFamily="2" charset="0"/>
              </a:rPr>
              <a:t>ABAP Cloud is the ABAP development model to build cloud-ready business apps, services or extensions. It comes with SAP BTP and SAP S/4HANA and it works with public or private cloud, and even on-premise.</a:t>
            </a:r>
          </a:p>
          <a:p>
            <a:endParaRPr lang="en-ZA" dirty="0">
              <a:effectLst/>
              <a:latin typeface="Helvetica" pitchFamily="2" charset="0"/>
            </a:endParaRPr>
          </a:p>
          <a:p>
            <a:endParaRPr lang="en-ZA" dirty="0">
              <a:effectLst/>
              <a:latin typeface="Helvetica" pitchFamily="2" charset="0"/>
            </a:endParaRPr>
          </a:p>
        </p:txBody>
      </p:sp>
    </p:spTree>
    <p:extLst>
      <p:ext uri="{BB962C8B-B14F-4D97-AF65-F5344CB8AC3E}">
        <p14:creationId xmlns:p14="http://schemas.microsoft.com/office/powerpoint/2010/main" val="410590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8C9FD1-3282-9F38-6D88-A503E7422B6B}"/>
              </a:ext>
            </a:extLst>
          </p:cNvPr>
          <p:cNvSpPr txBox="1"/>
          <p:nvPr/>
        </p:nvSpPr>
        <p:spPr>
          <a:xfrm>
            <a:off x="756745" y="997747"/>
            <a:ext cx="8471338" cy="3096360"/>
          </a:xfrm>
          <a:prstGeom prst="rect">
            <a:avLst/>
          </a:prstGeom>
          <a:noFill/>
        </p:spPr>
        <p:txBody>
          <a:bodyPr wrap="square">
            <a:spAutoFit/>
          </a:bodyPr>
          <a:lstStyle/>
          <a:p>
            <a:r>
              <a:rPr lang="en-ZA" b="1" dirty="0"/>
              <a:t>Agenda</a:t>
            </a:r>
          </a:p>
          <a:p>
            <a:endParaRPr lang="en-ZA" b="1" dirty="0"/>
          </a:p>
          <a:p>
            <a:pPr marL="342900" indent="-342900">
              <a:lnSpc>
                <a:spcPct val="150000"/>
              </a:lnSpc>
              <a:buFont typeface="+mj-lt"/>
              <a:buAutoNum type="arabicPeriod"/>
            </a:pPr>
            <a:r>
              <a:rPr lang="en-ZA" dirty="0"/>
              <a:t>Introduction to Clean Core Concepts and ABAP Cloud</a:t>
            </a:r>
          </a:p>
          <a:p>
            <a:pPr marL="342900" indent="-342900">
              <a:lnSpc>
                <a:spcPct val="150000"/>
              </a:lnSpc>
              <a:buFont typeface="+mj-lt"/>
              <a:buAutoNum type="arabicPeriod"/>
            </a:pPr>
            <a:r>
              <a:rPr lang="en-ZA" dirty="0"/>
              <a:t>ABAP Cloud Architecture and Design Principles</a:t>
            </a:r>
          </a:p>
          <a:p>
            <a:pPr marL="342900" indent="-342900">
              <a:lnSpc>
                <a:spcPct val="150000"/>
              </a:lnSpc>
              <a:buFont typeface="+mj-lt"/>
              <a:buAutoNum type="arabicPeriod"/>
            </a:pPr>
            <a:r>
              <a:rPr lang="en-ZA" dirty="0"/>
              <a:t>Key Features of ABAP Cloud</a:t>
            </a:r>
          </a:p>
          <a:p>
            <a:pPr marL="342900" indent="-342900">
              <a:lnSpc>
                <a:spcPct val="150000"/>
              </a:lnSpc>
              <a:buFont typeface="+mj-lt"/>
              <a:buAutoNum type="arabicPeriod"/>
            </a:pPr>
            <a:r>
              <a:rPr lang="en-ZA" dirty="0"/>
              <a:t>Best Practices for Developing Cloud-Native Solutions in ABAP Cloud</a:t>
            </a:r>
          </a:p>
          <a:p>
            <a:pPr marL="342900" indent="-342900">
              <a:lnSpc>
                <a:spcPct val="150000"/>
              </a:lnSpc>
              <a:buFont typeface="+mj-lt"/>
              <a:buAutoNum type="arabicPeriod"/>
            </a:pPr>
            <a:r>
              <a:rPr lang="en-ZA" dirty="0"/>
              <a:t>Leveraging ABAP Cloud for Flexibility and Sustainability</a:t>
            </a:r>
          </a:p>
          <a:p>
            <a:pPr marL="342900" indent="-342900">
              <a:lnSpc>
                <a:spcPct val="150000"/>
              </a:lnSpc>
              <a:buFont typeface="+mj-lt"/>
              <a:buAutoNum type="arabicPeriod"/>
            </a:pPr>
            <a:r>
              <a:rPr lang="en-ZA" dirty="0"/>
              <a:t>How do I get started</a:t>
            </a:r>
            <a:endParaRPr lang="en-US" dirty="0"/>
          </a:p>
        </p:txBody>
      </p:sp>
    </p:spTree>
    <p:extLst>
      <p:ext uri="{BB962C8B-B14F-4D97-AF65-F5344CB8AC3E}">
        <p14:creationId xmlns:p14="http://schemas.microsoft.com/office/powerpoint/2010/main" val="245787063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6276-45E1-23C2-5D88-A5C1BE2C8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04E3A-41B2-5BD7-E347-DE4618A1F81C}"/>
              </a:ext>
            </a:extLst>
          </p:cNvPr>
          <p:cNvSpPr>
            <a:spLocks noGrp="1"/>
          </p:cNvSpPr>
          <p:nvPr>
            <p:ph type="title"/>
          </p:nvPr>
        </p:nvSpPr>
        <p:spPr/>
        <p:txBody>
          <a:bodyPr/>
          <a:lstStyle/>
          <a:p>
            <a:r>
              <a:rPr lang="en-ZA" sz="1800" b="1" dirty="0">
                <a:latin typeface="+mn-lt"/>
                <a:ea typeface="+mn-ea"/>
                <a:cs typeface="+mn-cs"/>
              </a:rPr>
              <a:t>Where can I use ABAP Cloud?</a:t>
            </a:r>
            <a:endParaRPr lang="en-US" sz="1800" b="1" dirty="0">
              <a:latin typeface="+mn-lt"/>
              <a:ea typeface="+mn-ea"/>
              <a:cs typeface="+mn-cs"/>
            </a:endParaRPr>
          </a:p>
        </p:txBody>
      </p:sp>
      <p:sp>
        <p:nvSpPr>
          <p:cNvPr id="5" name="TextBox 4">
            <a:extLst>
              <a:ext uri="{FF2B5EF4-FFF2-40B4-BE49-F238E27FC236}">
                <a16:creationId xmlns:a16="http://schemas.microsoft.com/office/drawing/2014/main" id="{079D03BD-BB7A-0D47-F2DF-186E75B327D0}"/>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pic>
        <p:nvPicPr>
          <p:cNvPr id="6" name="Picture 5">
            <a:extLst>
              <a:ext uri="{FF2B5EF4-FFF2-40B4-BE49-F238E27FC236}">
                <a16:creationId xmlns:a16="http://schemas.microsoft.com/office/drawing/2014/main" id="{8EF71230-0BCB-E89D-FD12-12360B49A81D}"/>
              </a:ext>
            </a:extLst>
          </p:cNvPr>
          <p:cNvPicPr>
            <a:picLocks noChangeAspect="1"/>
          </p:cNvPicPr>
          <p:nvPr/>
        </p:nvPicPr>
        <p:blipFill>
          <a:blip r:embed="rId3"/>
          <a:stretch>
            <a:fillRect/>
          </a:stretch>
        </p:blipFill>
        <p:spPr>
          <a:xfrm>
            <a:off x="838200" y="1690688"/>
            <a:ext cx="10817122" cy="4316412"/>
          </a:xfrm>
          <a:prstGeom prst="rect">
            <a:avLst/>
          </a:prstGeom>
        </p:spPr>
      </p:pic>
    </p:spTree>
    <p:extLst>
      <p:ext uri="{BB962C8B-B14F-4D97-AF65-F5344CB8AC3E}">
        <p14:creationId xmlns:p14="http://schemas.microsoft.com/office/powerpoint/2010/main" val="133289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64D4-A18B-7D85-AEAA-141DD4AFD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71D43-57DC-FC74-6B5C-B950B92D5A90}"/>
              </a:ext>
            </a:extLst>
          </p:cNvPr>
          <p:cNvSpPr>
            <a:spLocks noGrp="1"/>
          </p:cNvSpPr>
          <p:nvPr>
            <p:ph type="title"/>
          </p:nvPr>
        </p:nvSpPr>
        <p:spPr/>
        <p:txBody>
          <a:bodyPr/>
          <a:lstStyle/>
          <a:p>
            <a:r>
              <a:rPr lang="en-ZA" sz="1800" b="1" dirty="0">
                <a:latin typeface="+mn-lt"/>
                <a:ea typeface="+mn-ea"/>
                <a:cs typeface="+mn-cs"/>
              </a:rPr>
              <a:t>Evolution of ABAP Cloud</a:t>
            </a:r>
            <a:endParaRPr lang="en-US" sz="1800" b="1" dirty="0">
              <a:latin typeface="+mn-lt"/>
              <a:ea typeface="+mn-ea"/>
              <a:cs typeface="+mn-cs"/>
            </a:endParaRPr>
          </a:p>
        </p:txBody>
      </p:sp>
      <p:sp>
        <p:nvSpPr>
          <p:cNvPr id="5" name="TextBox 4">
            <a:extLst>
              <a:ext uri="{FF2B5EF4-FFF2-40B4-BE49-F238E27FC236}">
                <a16:creationId xmlns:a16="http://schemas.microsoft.com/office/drawing/2014/main" id="{C7FD34DE-574F-B206-629A-87465617AA68}"/>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pic>
        <p:nvPicPr>
          <p:cNvPr id="8" name="Picture 7">
            <a:extLst>
              <a:ext uri="{FF2B5EF4-FFF2-40B4-BE49-F238E27FC236}">
                <a16:creationId xmlns:a16="http://schemas.microsoft.com/office/drawing/2014/main" id="{ADD2F19E-D068-2F59-E163-7E5593CCD82B}"/>
              </a:ext>
            </a:extLst>
          </p:cNvPr>
          <p:cNvPicPr>
            <a:picLocks noChangeAspect="1"/>
          </p:cNvPicPr>
          <p:nvPr/>
        </p:nvPicPr>
        <p:blipFill>
          <a:blip r:embed="rId3"/>
          <a:stretch>
            <a:fillRect/>
          </a:stretch>
        </p:blipFill>
        <p:spPr>
          <a:xfrm>
            <a:off x="838200" y="2109788"/>
            <a:ext cx="10737583" cy="3224212"/>
          </a:xfrm>
          <a:prstGeom prst="rect">
            <a:avLst/>
          </a:prstGeom>
        </p:spPr>
      </p:pic>
    </p:spTree>
    <p:extLst>
      <p:ext uri="{BB962C8B-B14F-4D97-AF65-F5344CB8AC3E}">
        <p14:creationId xmlns:p14="http://schemas.microsoft.com/office/powerpoint/2010/main" val="328180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EACB-B7F7-3CC6-F4E6-EFE4683A5F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094BC-14A9-7432-0760-A9E88F8BE361}"/>
              </a:ext>
            </a:extLst>
          </p:cNvPr>
          <p:cNvSpPr>
            <a:spLocks noGrp="1"/>
          </p:cNvSpPr>
          <p:nvPr>
            <p:ph type="title"/>
          </p:nvPr>
        </p:nvSpPr>
        <p:spPr/>
        <p:txBody>
          <a:bodyPr/>
          <a:lstStyle/>
          <a:p>
            <a:r>
              <a:rPr lang="en-ZA" sz="1800" b="1" dirty="0">
                <a:latin typeface="+mn-lt"/>
                <a:ea typeface="+mn-ea"/>
                <a:cs typeface="+mn-cs"/>
              </a:rPr>
              <a:t>ABAP Cloud Model</a:t>
            </a:r>
            <a:endParaRPr lang="en-US" sz="1800" b="1" dirty="0">
              <a:latin typeface="+mn-lt"/>
              <a:ea typeface="+mn-ea"/>
              <a:cs typeface="+mn-cs"/>
            </a:endParaRPr>
          </a:p>
        </p:txBody>
      </p:sp>
      <p:sp>
        <p:nvSpPr>
          <p:cNvPr id="5" name="TextBox 4">
            <a:extLst>
              <a:ext uri="{FF2B5EF4-FFF2-40B4-BE49-F238E27FC236}">
                <a16:creationId xmlns:a16="http://schemas.microsoft.com/office/drawing/2014/main" id="{322B9814-9574-FD24-9DE4-DC3BABAF7958}"/>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pic>
        <p:nvPicPr>
          <p:cNvPr id="10242" name="Picture 2">
            <a:extLst>
              <a:ext uri="{FF2B5EF4-FFF2-40B4-BE49-F238E27FC236}">
                <a16:creationId xmlns:a16="http://schemas.microsoft.com/office/drawing/2014/main" id="{DBDFE9B8-5E43-8326-DB8D-627475944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1350692"/>
            <a:ext cx="8934450" cy="49802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B8583F-E7D5-3D74-361F-EBA0BDD2DD01}"/>
              </a:ext>
            </a:extLst>
          </p:cNvPr>
          <p:cNvSpPr txBox="1"/>
          <p:nvPr/>
        </p:nvSpPr>
        <p:spPr>
          <a:xfrm>
            <a:off x="6288167" y="4996934"/>
            <a:ext cx="2387600" cy="276999"/>
          </a:xfrm>
          <a:prstGeom prst="rect">
            <a:avLst/>
          </a:prstGeom>
          <a:noFill/>
        </p:spPr>
        <p:txBody>
          <a:bodyPr wrap="square">
            <a:spAutoFit/>
          </a:bodyPr>
          <a:lstStyle/>
          <a:p>
            <a:r>
              <a:rPr lang="en-ZA" sz="1200" b="0" i="1" dirty="0">
                <a:solidFill>
                  <a:srgbClr val="475E75"/>
                </a:solidFill>
                <a:effectLst/>
                <a:latin typeface="72" panose="020B0503030000000003" pitchFamily="34" charset="0"/>
              </a:rPr>
              <a:t>ABAP Design time and Runtime</a:t>
            </a:r>
            <a:endParaRPr lang="en-US" sz="1200" i="1" dirty="0"/>
          </a:p>
        </p:txBody>
      </p:sp>
      <p:sp>
        <p:nvSpPr>
          <p:cNvPr id="9" name="TextBox 8">
            <a:extLst>
              <a:ext uri="{FF2B5EF4-FFF2-40B4-BE49-F238E27FC236}">
                <a16:creationId xmlns:a16="http://schemas.microsoft.com/office/drawing/2014/main" id="{DE679805-63D1-4131-C55A-621F59A28DF6}"/>
              </a:ext>
            </a:extLst>
          </p:cNvPr>
          <p:cNvSpPr txBox="1"/>
          <p:nvPr/>
        </p:nvSpPr>
        <p:spPr>
          <a:xfrm>
            <a:off x="3570366" y="2553888"/>
            <a:ext cx="2881233" cy="461665"/>
          </a:xfrm>
          <a:prstGeom prst="rect">
            <a:avLst/>
          </a:prstGeom>
          <a:noFill/>
        </p:spPr>
        <p:txBody>
          <a:bodyPr wrap="square">
            <a:spAutoFit/>
          </a:bodyPr>
          <a:lstStyle/>
          <a:p>
            <a:r>
              <a:rPr lang="en-ZA" sz="1200" b="0" i="1" dirty="0">
                <a:solidFill>
                  <a:srgbClr val="475E75"/>
                </a:solidFill>
                <a:effectLst/>
                <a:latin typeface="72" panose="020B0503030000000003" pitchFamily="34" charset="0"/>
              </a:rPr>
              <a:t>ABAP language, Core Data Services, RAP etc.</a:t>
            </a:r>
            <a:endParaRPr lang="en-US" sz="1200" i="1" dirty="0"/>
          </a:p>
        </p:txBody>
      </p:sp>
      <p:sp>
        <p:nvSpPr>
          <p:cNvPr id="10" name="TextBox 9">
            <a:extLst>
              <a:ext uri="{FF2B5EF4-FFF2-40B4-BE49-F238E27FC236}">
                <a16:creationId xmlns:a16="http://schemas.microsoft.com/office/drawing/2014/main" id="{0DB62579-DBA7-0EE4-41EF-D5234F779DBA}"/>
              </a:ext>
            </a:extLst>
          </p:cNvPr>
          <p:cNvSpPr txBox="1"/>
          <p:nvPr/>
        </p:nvSpPr>
        <p:spPr>
          <a:xfrm>
            <a:off x="105607" y="3385436"/>
            <a:ext cx="2980493" cy="461665"/>
          </a:xfrm>
          <a:prstGeom prst="rect">
            <a:avLst/>
          </a:prstGeom>
          <a:solidFill>
            <a:schemeClr val="bg1">
              <a:alpha val="74486"/>
            </a:schemeClr>
          </a:solidFill>
        </p:spPr>
        <p:txBody>
          <a:bodyPr wrap="square">
            <a:spAutoFit/>
          </a:bodyPr>
          <a:lstStyle/>
          <a:p>
            <a:r>
              <a:rPr lang="en-ZA" sz="1200" b="0" i="1" dirty="0">
                <a:solidFill>
                  <a:srgbClr val="475E75"/>
                </a:solidFill>
                <a:effectLst/>
                <a:latin typeface="72" panose="020B0503030000000003" pitchFamily="34" charset="0"/>
              </a:rPr>
              <a:t>Out of the box functionality provided, For example application jobs</a:t>
            </a:r>
            <a:endParaRPr lang="en-US" sz="1200" i="1" dirty="0"/>
          </a:p>
        </p:txBody>
      </p:sp>
      <p:sp>
        <p:nvSpPr>
          <p:cNvPr id="11" name="TextBox 10">
            <a:extLst>
              <a:ext uri="{FF2B5EF4-FFF2-40B4-BE49-F238E27FC236}">
                <a16:creationId xmlns:a16="http://schemas.microsoft.com/office/drawing/2014/main" id="{16F836AB-AEDB-8FE3-B666-5F72C3ED5098}"/>
              </a:ext>
            </a:extLst>
          </p:cNvPr>
          <p:cNvSpPr txBox="1"/>
          <p:nvPr/>
        </p:nvSpPr>
        <p:spPr>
          <a:xfrm>
            <a:off x="302458" y="3874057"/>
            <a:ext cx="2881233" cy="461665"/>
          </a:xfrm>
          <a:prstGeom prst="rect">
            <a:avLst/>
          </a:prstGeom>
          <a:solidFill>
            <a:schemeClr val="bg1">
              <a:alpha val="74486"/>
            </a:schemeClr>
          </a:solidFill>
        </p:spPr>
        <p:txBody>
          <a:bodyPr wrap="square">
            <a:spAutoFit/>
          </a:bodyPr>
          <a:lstStyle/>
          <a:p>
            <a:r>
              <a:rPr lang="en-ZA" sz="1200" i="1" dirty="0">
                <a:solidFill>
                  <a:srgbClr val="475E75"/>
                </a:solidFill>
                <a:latin typeface="72" panose="020B0503030000000003" pitchFamily="34" charset="0"/>
              </a:rPr>
              <a:t>Built in qualities like cloud qualities and </a:t>
            </a:r>
          </a:p>
          <a:p>
            <a:r>
              <a:rPr lang="en-ZA" sz="1200" i="1" dirty="0">
                <a:solidFill>
                  <a:srgbClr val="475E75"/>
                </a:solidFill>
                <a:latin typeface="72" panose="020B0503030000000003" pitchFamily="34" charset="0"/>
              </a:rPr>
              <a:t>Code quality.</a:t>
            </a:r>
            <a:endParaRPr lang="en-US" sz="1200" i="1" dirty="0"/>
          </a:p>
        </p:txBody>
      </p:sp>
      <p:sp>
        <p:nvSpPr>
          <p:cNvPr id="12" name="TextBox 11">
            <a:extLst>
              <a:ext uri="{FF2B5EF4-FFF2-40B4-BE49-F238E27FC236}">
                <a16:creationId xmlns:a16="http://schemas.microsoft.com/office/drawing/2014/main" id="{872DF1AC-8E46-3AEE-BA0B-ED706F845C8F}"/>
              </a:ext>
            </a:extLst>
          </p:cNvPr>
          <p:cNvSpPr txBox="1"/>
          <p:nvPr/>
        </p:nvSpPr>
        <p:spPr>
          <a:xfrm>
            <a:off x="6451599" y="5291655"/>
            <a:ext cx="2881233" cy="461665"/>
          </a:xfrm>
          <a:prstGeom prst="rect">
            <a:avLst/>
          </a:prstGeom>
          <a:solidFill>
            <a:schemeClr val="bg1">
              <a:alpha val="74486"/>
            </a:schemeClr>
          </a:solidFill>
        </p:spPr>
        <p:txBody>
          <a:bodyPr wrap="square">
            <a:spAutoFit/>
          </a:bodyPr>
          <a:lstStyle/>
          <a:p>
            <a:r>
              <a:rPr lang="en-ZA" sz="1200" i="1" dirty="0">
                <a:solidFill>
                  <a:srgbClr val="475E75"/>
                </a:solidFill>
                <a:latin typeface="72" panose="020B0503030000000003" pitchFamily="34" charset="0"/>
              </a:rPr>
              <a:t>Optimised toolsets for different personas</a:t>
            </a:r>
            <a:endParaRPr lang="en-US" sz="1200" i="1" dirty="0"/>
          </a:p>
        </p:txBody>
      </p:sp>
    </p:spTree>
    <p:extLst>
      <p:ext uri="{BB962C8B-B14F-4D97-AF65-F5344CB8AC3E}">
        <p14:creationId xmlns:p14="http://schemas.microsoft.com/office/powerpoint/2010/main" val="314613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19DE-8B63-88D5-4973-CC2B06213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0A1B0-AD6D-02B0-BA17-FC94B0CF0A30}"/>
              </a:ext>
            </a:extLst>
          </p:cNvPr>
          <p:cNvSpPr>
            <a:spLocks noGrp="1"/>
          </p:cNvSpPr>
          <p:nvPr>
            <p:ph type="title"/>
          </p:nvPr>
        </p:nvSpPr>
        <p:spPr>
          <a:xfrm>
            <a:off x="700008" y="571658"/>
            <a:ext cx="10515600" cy="1325563"/>
          </a:xfrm>
        </p:spPr>
        <p:txBody>
          <a:bodyPr/>
          <a:lstStyle/>
          <a:p>
            <a:r>
              <a:rPr lang="en-ZA" sz="1800" b="1" dirty="0">
                <a:latin typeface="+mn-lt"/>
                <a:ea typeface="+mn-ea"/>
                <a:cs typeface="+mn-cs"/>
              </a:rPr>
              <a:t>SAP BTP ABAP environment </a:t>
            </a:r>
            <a:br>
              <a:rPr lang="en-US"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344AE5F6-CBA1-C4C8-F7CC-396FB6F069FD}"/>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0EF79635-2954-D982-6393-E4F367D55171}"/>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
        <p:nvSpPr>
          <p:cNvPr id="4" name="TextBox 3">
            <a:extLst>
              <a:ext uri="{FF2B5EF4-FFF2-40B4-BE49-F238E27FC236}">
                <a16:creationId xmlns:a16="http://schemas.microsoft.com/office/drawing/2014/main" id="{9E0F2FC7-2F40-ABFC-50AB-259FD9231B18}"/>
              </a:ext>
            </a:extLst>
          </p:cNvPr>
          <p:cNvSpPr txBox="1"/>
          <p:nvPr/>
        </p:nvSpPr>
        <p:spPr>
          <a:xfrm>
            <a:off x="609600" y="1497876"/>
            <a:ext cx="11348720" cy="2862322"/>
          </a:xfrm>
          <a:prstGeom prst="rect">
            <a:avLst/>
          </a:prstGeom>
          <a:noFill/>
        </p:spPr>
        <p:txBody>
          <a:bodyPr wrap="square">
            <a:spAutoFit/>
          </a:bodyPr>
          <a:lstStyle/>
          <a:p>
            <a:r>
              <a:rPr lang="en-ZA" dirty="0"/>
              <a:t>SAP BTP ABAP environment is the platform as a service for ABAP developers. It’s a cloud-optimized ABAP platform based on SAP HANA Cloud that serves as a development and runtime environment for cloud apps.</a:t>
            </a:r>
          </a:p>
          <a:p>
            <a:endParaRPr lang="en-ZA" dirty="0"/>
          </a:p>
          <a:p>
            <a:r>
              <a:rPr lang="en-ZA" dirty="0"/>
              <a:t>SAP Offers a trail BTP Environments : </a:t>
            </a:r>
            <a:r>
              <a:rPr lang="en-ZA" dirty="0">
                <a:hlinkClick r:id="rId3"/>
              </a:rPr>
              <a:t>https://cockpit.hanatrial.ondemand.com/trial/#/home/trial</a:t>
            </a:r>
            <a:r>
              <a:rPr lang="en-ZA" dirty="0"/>
              <a:t> </a:t>
            </a:r>
          </a:p>
          <a:p>
            <a:endParaRPr lang="en-ZA" dirty="0"/>
          </a:p>
          <a:p>
            <a:r>
              <a:rPr lang="en-ZA" dirty="0"/>
              <a:t>ABAP Developer Tools: </a:t>
            </a:r>
          </a:p>
          <a:p>
            <a:r>
              <a:rPr lang="en-ZA" dirty="0"/>
              <a:t>Eclipse download: </a:t>
            </a:r>
            <a:r>
              <a:rPr lang="en-ZA" dirty="0">
                <a:hlinkClick r:id="rId4"/>
              </a:rPr>
              <a:t>https://www.eclipse.org/downloads/</a:t>
            </a:r>
            <a:endParaRPr lang="en-ZA" dirty="0"/>
          </a:p>
          <a:p>
            <a:r>
              <a:rPr lang="en-ZA" dirty="0"/>
              <a:t>ADT: </a:t>
            </a:r>
            <a:r>
              <a:rPr lang="en-ZA" dirty="0">
                <a:hlinkClick r:id="rId5"/>
              </a:rPr>
              <a:t>https://tools.hana.ondemand.com/</a:t>
            </a:r>
            <a:endParaRPr lang="en-ZA" dirty="0"/>
          </a:p>
          <a:p>
            <a:endParaRPr lang="en-ZA" dirty="0"/>
          </a:p>
          <a:p>
            <a:endParaRPr lang="en-ZA" dirty="0"/>
          </a:p>
        </p:txBody>
      </p:sp>
    </p:spTree>
    <p:extLst>
      <p:ext uri="{BB962C8B-B14F-4D97-AF65-F5344CB8AC3E}">
        <p14:creationId xmlns:p14="http://schemas.microsoft.com/office/powerpoint/2010/main" val="2618589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A6EB-BA91-569B-CCA2-6EE66F223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1D832-891B-FD9C-477A-263653B2B7B2}"/>
              </a:ext>
            </a:extLst>
          </p:cNvPr>
          <p:cNvSpPr>
            <a:spLocks noGrp="1"/>
          </p:cNvSpPr>
          <p:nvPr>
            <p:ph type="title"/>
          </p:nvPr>
        </p:nvSpPr>
        <p:spPr>
          <a:xfrm>
            <a:off x="700008" y="571658"/>
            <a:ext cx="10515600" cy="1325563"/>
          </a:xfrm>
        </p:spPr>
        <p:txBody>
          <a:bodyPr/>
          <a:lstStyle/>
          <a:p>
            <a:r>
              <a:rPr lang="en-ZA" sz="1800" b="1" dirty="0">
                <a:latin typeface="+mn-lt"/>
                <a:ea typeface="+mn-ea"/>
                <a:cs typeface="+mn-cs"/>
              </a:rPr>
              <a:t>ADT Connecting to SAP BTP ABAP environment </a:t>
            </a:r>
            <a:br>
              <a:rPr lang="en-US"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05539351-0346-B912-1AF0-1FA0C353E59D}"/>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941D24CD-BF79-ABD5-DD0D-074B1931FB5A}"/>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pic>
        <p:nvPicPr>
          <p:cNvPr id="3" name="Picture 2">
            <a:extLst>
              <a:ext uri="{FF2B5EF4-FFF2-40B4-BE49-F238E27FC236}">
                <a16:creationId xmlns:a16="http://schemas.microsoft.com/office/drawing/2014/main" id="{B77B6AC3-91F5-587A-D0E0-3DE2E77548D8}"/>
              </a:ext>
            </a:extLst>
          </p:cNvPr>
          <p:cNvPicPr>
            <a:picLocks noChangeAspect="1"/>
          </p:cNvPicPr>
          <p:nvPr/>
        </p:nvPicPr>
        <p:blipFill>
          <a:blip r:embed="rId3"/>
          <a:stretch>
            <a:fillRect/>
          </a:stretch>
        </p:blipFill>
        <p:spPr>
          <a:xfrm>
            <a:off x="2209800" y="1691664"/>
            <a:ext cx="7772400" cy="3474672"/>
          </a:xfrm>
          <a:prstGeom prst="rect">
            <a:avLst/>
          </a:prstGeom>
        </p:spPr>
      </p:pic>
      <p:sp>
        <p:nvSpPr>
          <p:cNvPr id="6" name="TextBox 5">
            <a:extLst>
              <a:ext uri="{FF2B5EF4-FFF2-40B4-BE49-F238E27FC236}">
                <a16:creationId xmlns:a16="http://schemas.microsoft.com/office/drawing/2014/main" id="{338A5A6F-EC6C-17B6-E2ED-EB008073B739}"/>
              </a:ext>
            </a:extLst>
          </p:cNvPr>
          <p:cNvSpPr txBox="1"/>
          <p:nvPr/>
        </p:nvSpPr>
        <p:spPr>
          <a:xfrm>
            <a:off x="138192" y="5917010"/>
            <a:ext cx="6096000" cy="369332"/>
          </a:xfrm>
          <a:prstGeom prst="rect">
            <a:avLst/>
          </a:prstGeom>
          <a:noFill/>
        </p:spPr>
        <p:txBody>
          <a:bodyPr wrap="square">
            <a:spAutoFit/>
          </a:bodyPr>
          <a:lstStyle/>
          <a:p>
            <a:r>
              <a:rPr lang="en-ZA" dirty="0">
                <a:hlinkClick r:id="rId4"/>
              </a:rPr>
              <a:t>https://cockpit.hanatrial.ondemand.com/trial/#/home/trial</a:t>
            </a:r>
            <a:r>
              <a:rPr lang="en-ZA" dirty="0"/>
              <a:t> </a:t>
            </a:r>
          </a:p>
        </p:txBody>
      </p:sp>
    </p:spTree>
    <p:extLst>
      <p:ext uri="{BB962C8B-B14F-4D97-AF65-F5344CB8AC3E}">
        <p14:creationId xmlns:p14="http://schemas.microsoft.com/office/powerpoint/2010/main" val="3065534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D1A5F-B5E6-8C56-728D-601938473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AE1D7-9036-635C-3A0E-A84DFE1EFF1E}"/>
              </a:ext>
            </a:extLst>
          </p:cNvPr>
          <p:cNvSpPr>
            <a:spLocks noGrp="1"/>
          </p:cNvSpPr>
          <p:nvPr>
            <p:ph type="title"/>
          </p:nvPr>
        </p:nvSpPr>
        <p:spPr>
          <a:xfrm>
            <a:off x="700008" y="571658"/>
            <a:ext cx="10515600" cy="1325563"/>
          </a:xfrm>
        </p:spPr>
        <p:txBody>
          <a:bodyPr/>
          <a:lstStyle/>
          <a:p>
            <a:r>
              <a:rPr lang="en-ZA" sz="1800" b="1" dirty="0">
                <a:latin typeface="+mn-lt"/>
                <a:ea typeface="+mn-ea"/>
                <a:cs typeface="+mn-cs"/>
              </a:rPr>
              <a:t>ADT Connecting to SAP BTP ABAP environment </a:t>
            </a:r>
            <a:br>
              <a:rPr lang="en-US"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2DCCE02B-F5F2-F6C8-FAF3-72C695179143}"/>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3C496C74-BF13-A2A7-385C-92DB9EA76BEA}"/>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pic>
        <p:nvPicPr>
          <p:cNvPr id="4" name="Picture 3">
            <a:extLst>
              <a:ext uri="{FF2B5EF4-FFF2-40B4-BE49-F238E27FC236}">
                <a16:creationId xmlns:a16="http://schemas.microsoft.com/office/drawing/2014/main" id="{7A12FABB-82F6-F617-C51C-406B4033BC21}"/>
              </a:ext>
            </a:extLst>
          </p:cNvPr>
          <p:cNvPicPr>
            <a:picLocks noChangeAspect="1"/>
          </p:cNvPicPr>
          <p:nvPr/>
        </p:nvPicPr>
        <p:blipFill>
          <a:blip r:embed="rId3"/>
          <a:stretch>
            <a:fillRect/>
          </a:stretch>
        </p:blipFill>
        <p:spPr>
          <a:xfrm>
            <a:off x="3886200" y="1725656"/>
            <a:ext cx="7772400" cy="3650527"/>
          </a:xfrm>
          <a:prstGeom prst="rect">
            <a:avLst/>
          </a:prstGeom>
        </p:spPr>
      </p:pic>
      <p:pic>
        <p:nvPicPr>
          <p:cNvPr id="5" name="Picture 4">
            <a:extLst>
              <a:ext uri="{FF2B5EF4-FFF2-40B4-BE49-F238E27FC236}">
                <a16:creationId xmlns:a16="http://schemas.microsoft.com/office/drawing/2014/main" id="{24CF2C8F-E5B7-EB6A-753D-72A7DAC019E5}"/>
              </a:ext>
            </a:extLst>
          </p:cNvPr>
          <p:cNvPicPr>
            <a:picLocks noChangeAspect="1"/>
          </p:cNvPicPr>
          <p:nvPr/>
        </p:nvPicPr>
        <p:blipFill>
          <a:blip r:embed="rId4"/>
          <a:stretch>
            <a:fillRect/>
          </a:stretch>
        </p:blipFill>
        <p:spPr>
          <a:xfrm>
            <a:off x="346140" y="1725656"/>
            <a:ext cx="3097068" cy="3557544"/>
          </a:xfrm>
          <a:prstGeom prst="rect">
            <a:avLst/>
          </a:prstGeom>
        </p:spPr>
      </p:pic>
    </p:spTree>
    <p:extLst>
      <p:ext uri="{BB962C8B-B14F-4D97-AF65-F5344CB8AC3E}">
        <p14:creationId xmlns:p14="http://schemas.microsoft.com/office/powerpoint/2010/main" val="104472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6C1AC-CE15-CEEB-600C-7F5B19845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524B8-693F-F917-9D9F-74EFE9341EC9}"/>
              </a:ext>
            </a:extLst>
          </p:cNvPr>
          <p:cNvSpPr>
            <a:spLocks noGrp="1"/>
          </p:cNvSpPr>
          <p:nvPr>
            <p:ph type="title"/>
          </p:nvPr>
        </p:nvSpPr>
        <p:spPr>
          <a:xfrm>
            <a:off x="700008" y="571658"/>
            <a:ext cx="10515600" cy="1325563"/>
          </a:xfrm>
        </p:spPr>
        <p:txBody>
          <a:bodyPr/>
          <a:lstStyle/>
          <a:p>
            <a:r>
              <a:rPr lang="en-ZA" sz="1800" b="1" dirty="0">
                <a:latin typeface="+mn-lt"/>
                <a:ea typeface="+mn-ea"/>
                <a:cs typeface="+mn-cs"/>
              </a:rPr>
              <a:t>ADT Connecting to SAP BTP ABAP environment </a:t>
            </a:r>
            <a:br>
              <a:rPr lang="en-US"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75DAEC99-9B54-801A-E2BD-412C70F09592}"/>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7800738A-C572-CE13-E814-C5378D8E6B63}"/>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pic>
        <p:nvPicPr>
          <p:cNvPr id="3" name="Picture 2">
            <a:extLst>
              <a:ext uri="{FF2B5EF4-FFF2-40B4-BE49-F238E27FC236}">
                <a16:creationId xmlns:a16="http://schemas.microsoft.com/office/drawing/2014/main" id="{0C277CCA-4B30-2C97-82D3-1D273550F855}"/>
              </a:ext>
            </a:extLst>
          </p:cNvPr>
          <p:cNvPicPr>
            <a:picLocks noChangeAspect="1"/>
          </p:cNvPicPr>
          <p:nvPr/>
        </p:nvPicPr>
        <p:blipFill>
          <a:blip r:embed="rId3"/>
          <a:stretch>
            <a:fillRect/>
          </a:stretch>
        </p:blipFill>
        <p:spPr>
          <a:xfrm>
            <a:off x="2209800" y="1522809"/>
            <a:ext cx="7772400" cy="4056221"/>
          </a:xfrm>
          <a:prstGeom prst="rect">
            <a:avLst/>
          </a:prstGeom>
        </p:spPr>
      </p:pic>
    </p:spTree>
    <p:extLst>
      <p:ext uri="{BB962C8B-B14F-4D97-AF65-F5344CB8AC3E}">
        <p14:creationId xmlns:p14="http://schemas.microsoft.com/office/powerpoint/2010/main" val="351487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F7F6-7E0C-62CC-200A-DBD25435F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372BC-13C5-5F17-3E2B-C6C066448DA3}"/>
              </a:ext>
            </a:extLst>
          </p:cNvPr>
          <p:cNvSpPr>
            <a:spLocks noGrp="1"/>
          </p:cNvSpPr>
          <p:nvPr>
            <p:ph type="title"/>
          </p:nvPr>
        </p:nvSpPr>
        <p:spPr>
          <a:xfrm>
            <a:off x="700008" y="571658"/>
            <a:ext cx="10515600" cy="1325563"/>
          </a:xfrm>
        </p:spPr>
        <p:txBody>
          <a:bodyPr/>
          <a:lstStyle/>
          <a:p>
            <a:r>
              <a:rPr lang="en-ZA" sz="1800" b="1" dirty="0">
                <a:latin typeface="+mn-lt"/>
                <a:ea typeface="+mn-ea"/>
                <a:cs typeface="+mn-cs"/>
              </a:rPr>
              <a:t>ADT Connecting to SAP BTP ABAP environment </a:t>
            </a:r>
            <a:br>
              <a:rPr lang="en-US"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40033B10-237E-FECA-C9E8-72DFEBDD29B7}"/>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4BB99E72-9202-2809-5E43-CDEEC8ABF8B3}"/>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pic>
        <p:nvPicPr>
          <p:cNvPr id="4" name="Picture 3">
            <a:extLst>
              <a:ext uri="{FF2B5EF4-FFF2-40B4-BE49-F238E27FC236}">
                <a16:creationId xmlns:a16="http://schemas.microsoft.com/office/drawing/2014/main" id="{E69DE117-66D4-9EE8-C130-EA1AB0A4B1E9}"/>
              </a:ext>
            </a:extLst>
          </p:cNvPr>
          <p:cNvPicPr>
            <a:picLocks noChangeAspect="1"/>
          </p:cNvPicPr>
          <p:nvPr/>
        </p:nvPicPr>
        <p:blipFill>
          <a:blip r:embed="rId3"/>
          <a:stretch>
            <a:fillRect/>
          </a:stretch>
        </p:blipFill>
        <p:spPr>
          <a:xfrm>
            <a:off x="2209800" y="1416938"/>
            <a:ext cx="7772400" cy="4024123"/>
          </a:xfrm>
          <a:prstGeom prst="rect">
            <a:avLst/>
          </a:prstGeom>
        </p:spPr>
      </p:pic>
    </p:spTree>
    <p:extLst>
      <p:ext uri="{BB962C8B-B14F-4D97-AF65-F5344CB8AC3E}">
        <p14:creationId xmlns:p14="http://schemas.microsoft.com/office/powerpoint/2010/main" val="1990607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EDA23-4F71-884D-167A-508F812D9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D1F0A-64B7-BF1B-3D8F-7C55DCC3CEA7}"/>
              </a:ext>
            </a:extLst>
          </p:cNvPr>
          <p:cNvSpPr>
            <a:spLocks noGrp="1"/>
          </p:cNvSpPr>
          <p:nvPr>
            <p:ph type="title"/>
          </p:nvPr>
        </p:nvSpPr>
        <p:spPr>
          <a:xfrm>
            <a:off x="1086173" y="2766218"/>
            <a:ext cx="10515600" cy="1325563"/>
          </a:xfrm>
        </p:spPr>
        <p:txBody>
          <a:bodyPr/>
          <a:lstStyle/>
          <a:p>
            <a:pPr algn="ctr"/>
            <a:r>
              <a:rPr lang="en-ZA" sz="1800" b="1" dirty="0">
                <a:latin typeface="+mn-lt"/>
                <a:ea typeface="+mn-ea"/>
                <a:cs typeface="+mn-cs"/>
              </a:rPr>
              <a:t>ABAP RESTful Application Programming Model (RAP)</a:t>
            </a:r>
            <a:br>
              <a:rPr lang="en-ZA"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E243EDC1-8F86-030B-07A3-3D8054537E3A}"/>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D8D2B9A0-5DFF-ECDC-3981-49E96CA510CD}"/>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1839832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F5E99-3D41-0B17-BF37-5DC25CBF2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22828-FFE2-822F-D3A0-2B8EE4D84B32}"/>
              </a:ext>
            </a:extLst>
          </p:cNvPr>
          <p:cNvSpPr>
            <a:spLocks noGrp="1"/>
          </p:cNvSpPr>
          <p:nvPr>
            <p:ph type="title"/>
          </p:nvPr>
        </p:nvSpPr>
        <p:spPr/>
        <p:txBody>
          <a:bodyPr/>
          <a:lstStyle/>
          <a:p>
            <a:r>
              <a:rPr lang="en-ZA" sz="1800" b="1" dirty="0">
                <a:latin typeface="+mn-lt"/>
                <a:ea typeface="+mn-ea"/>
                <a:cs typeface="+mn-cs"/>
              </a:rPr>
              <a:t>ABAP Cloud: ABAP RESTful Application Programming Model (RAP)</a:t>
            </a:r>
            <a:br>
              <a:rPr lang="en-ZA" sz="900" b="1" dirty="0"/>
            </a:br>
            <a:endParaRPr lang="en-US" sz="1800" b="1" dirty="0">
              <a:latin typeface="+mn-lt"/>
              <a:ea typeface="+mn-ea"/>
              <a:cs typeface="+mn-cs"/>
            </a:endParaRPr>
          </a:p>
        </p:txBody>
      </p:sp>
      <p:sp>
        <p:nvSpPr>
          <p:cNvPr id="5" name="TextBox 4">
            <a:extLst>
              <a:ext uri="{FF2B5EF4-FFF2-40B4-BE49-F238E27FC236}">
                <a16:creationId xmlns:a16="http://schemas.microsoft.com/office/drawing/2014/main" id="{88D3551F-F10A-8E3E-6048-95C74EC9B9FA}"/>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4" name="TextBox 3">
            <a:extLst>
              <a:ext uri="{FF2B5EF4-FFF2-40B4-BE49-F238E27FC236}">
                <a16:creationId xmlns:a16="http://schemas.microsoft.com/office/drawing/2014/main" id="{2840B36D-F896-BC28-5115-D730D4D3C2F8}"/>
              </a:ext>
            </a:extLst>
          </p:cNvPr>
          <p:cNvSpPr txBox="1"/>
          <p:nvPr/>
        </p:nvSpPr>
        <p:spPr>
          <a:xfrm>
            <a:off x="431800" y="1229023"/>
            <a:ext cx="10922000" cy="923330"/>
          </a:xfrm>
          <a:prstGeom prst="rect">
            <a:avLst/>
          </a:prstGeom>
          <a:noFill/>
        </p:spPr>
        <p:txBody>
          <a:bodyPr wrap="square">
            <a:spAutoFit/>
          </a:bodyPr>
          <a:lstStyle/>
          <a:p>
            <a:r>
              <a:rPr lang="en-ZA" dirty="0"/>
              <a:t>RAP is a set of concepts, tools, languages, and powerful frameworks that help developers to build innovative, cloud-ready SAP Fiori applications, local and Web APIs; and to easily extend SAP standard applications on the ABAP platform, in the cloud as well as on-premise.</a:t>
            </a:r>
            <a:endParaRPr lang="en-US" dirty="0"/>
          </a:p>
        </p:txBody>
      </p:sp>
      <p:pic>
        <p:nvPicPr>
          <p:cNvPr id="6" name="Picture 5">
            <a:extLst>
              <a:ext uri="{FF2B5EF4-FFF2-40B4-BE49-F238E27FC236}">
                <a16:creationId xmlns:a16="http://schemas.microsoft.com/office/drawing/2014/main" id="{2530BB3D-BCDC-F589-1843-E7C45A9A5654}"/>
              </a:ext>
            </a:extLst>
          </p:cNvPr>
          <p:cNvPicPr>
            <a:picLocks noChangeAspect="1"/>
          </p:cNvPicPr>
          <p:nvPr/>
        </p:nvPicPr>
        <p:blipFill>
          <a:blip r:embed="rId3"/>
          <a:stretch>
            <a:fillRect/>
          </a:stretch>
        </p:blipFill>
        <p:spPr>
          <a:xfrm>
            <a:off x="2006600" y="2162308"/>
            <a:ext cx="7772400" cy="3864695"/>
          </a:xfrm>
          <a:prstGeom prst="rect">
            <a:avLst/>
          </a:prstGeom>
        </p:spPr>
      </p:pic>
    </p:spTree>
    <p:extLst>
      <p:ext uri="{BB962C8B-B14F-4D97-AF65-F5344CB8AC3E}">
        <p14:creationId xmlns:p14="http://schemas.microsoft.com/office/powerpoint/2010/main" val="911564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A5D3-16C6-22F2-C4E0-D008845AF7DF}"/>
              </a:ext>
            </a:extLst>
          </p:cNvPr>
          <p:cNvSpPr>
            <a:spLocks noGrp="1"/>
          </p:cNvSpPr>
          <p:nvPr>
            <p:ph type="title"/>
          </p:nvPr>
        </p:nvSpPr>
        <p:spPr/>
        <p:txBody>
          <a:bodyPr/>
          <a:lstStyle/>
          <a:p>
            <a:r>
              <a:rPr lang="en-US" sz="1800" b="1" dirty="0">
                <a:latin typeface="+mn-lt"/>
                <a:ea typeface="+mn-ea"/>
                <a:cs typeface="+mn-cs"/>
              </a:rPr>
              <a:t>Objectives</a:t>
            </a:r>
          </a:p>
        </p:txBody>
      </p:sp>
      <p:sp>
        <p:nvSpPr>
          <p:cNvPr id="3" name="Content Placeholder 2">
            <a:extLst>
              <a:ext uri="{FF2B5EF4-FFF2-40B4-BE49-F238E27FC236}">
                <a16:creationId xmlns:a16="http://schemas.microsoft.com/office/drawing/2014/main" id="{9798BFD1-12C2-37AA-C061-645B3101A49B}"/>
              </a:ext>
            </a:extLst>
          </p:cNvPr>
          <p:cNvSpPr>
            <a:spLocks noGrp="1"/>
          </p:cNvSpPr>
          <p:nvPr>
            <p:ph idx="1"/>
          </p:nvPr>
        </p:nvSpPr>
        <p:spPr/>
        <p:txBody>
          <a:bodyPr>
            <a:normAutofit/>
          </a:bodyPr>
          <a:lstStyle/>
          <a:p>
            <a:pPr marL="514350" indent="-514350">
              <a:buFont typeface="+mj-lt"/>
              <a:buAutoNum type="arabicPeriod"/>
            </a:pPr>
            <a:r>
              <a:rPr lang="en-ZA" sz="1800" dirty="0"/>
              <a:t>Introduce ABAP Cloud and its significance in maintaining a clean core within SAP systems.</a:t>
            </a:r>
          </a:p>
          <a:p>
            <a:pPr marL="514350" indent="-514350">
              <a:buFont typeface="+mj-lt"/>
              <a:buAutoNum type="arabicPeriod"/>
            </a:pPr>
            <a:r>
              <a:rPr lang="en-ZA" sz="1800" dirty="0"/>
              <a:t>Explore the architecture and key features of ABAP Cloud.</a:t>
            </a:r>
          </a:p>
          <a:p>
            <a:pPr marL="514350" indent="-514350">
              <a:buFont typeface="+mj-lt"/>
              <a:buAutoNum type="arabicPeriod"/>
            </a:pPr>
            <a:r>
              <a:rPr lang="en-ZA" sz="1800" dirty="0"/>
              <a:t>Share best practices for developing cloud-native solutions that uphold the integrity of the SAP core.</a:t>
            </a:r>
          </a:p>
          <a:p>
            <a:pPr marL="514350" indent="-514350">
              <a:buFont typeface="+mj-lt"/>
              <a:buAutoNum type="arabicPeriod"/>
            </a:pPr>
            <a:r>
              <a:rPr lang="en-ZA" sz="1800" dirty="0"/>
              <a:t>Demonstrate how ABAP Cloud can be leveraged to enhance flexibility and sustainability in SAP development projects.</a:t>
            </a:r>
          </a:p>
          <a:p>
            <a:pPr marL="514350" indent="-514350">
              <a:buFont typeface="+mj-lt"/>
              <a:buAutoNum type="arabicPeriod"/>
            </a:pPr>
            <a:r>
              <a:rPr lang="en-ZA" sz="1800" dirty="0"/>
              <a:t>Equip attendees with practical knowledge to adopt ABAP Cloud effectively in their SAP environments.</a:t>
            </a:r>
            <a:endParaRPr lang="en-US" sz="1800" dirty="0"/>
          </a:p>
        </p:txBody>
      </p:sp>
    </p:spTree>
    <p:extLst>
      <p:ext uri="{BB962C8B-B14F-4D97-AF65-F5344CB8AC3E}">
        <p14:creationId xmlns:p14="http://schemas.microsoft.com/office/powerpoint/2010/main" val="3112046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9FF77-3D01-5572-2922-FA8638F13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AFCAE-843E-3230-8C43-7726E948DB33}"/>
              </a:ext>
            </a:extLst>
          </p:cNvPr>
          <p:cNvSpPr>
            <a:spLocks noGrp="1"/>
          </p:cNvSpPr>
          <p:nvPr>
            <p:ph type="title"/>
          </p:nvPr>
        </p:nvSpPr>
        <p:spPr>
          <a:xfrm>
            <a:off x="1086173" y="2766218"/>
            <a:ext cx="10515600" cy="1325563"/>
          </a:xfrm>
        </p:spPr>
        <p:txBody>
          <a:bodyPr/>
          <a:lstStyle/>
          <a:p>
            <a:pPr algn="ctr"/>
            <a:r>
              <a:rPr lang="en-ZA" sz="1800" b="1" dirty="0">
                <a:latin typeface="+mn-lt"/>
                <a:ea typeface="+mn-ea"/>
                <a:cs typeface="+mn-cs"/>
              </a:rPr>
              <a:t>ABAP RESTful Application Programming Model (RAP)</a:t>
            </a:r>
            <a:br>
              <a:rPr lang="en-ZA" sz="1800" b="1" dirty="0">
                <a:latin typeface="+mn-lt"/>
                <a:ea typeface="+mn-ea"/>
                <a:cs typeface="+mn-cs"/>
              </a:rPr>
            </a:br>
            <a:endParaRPr lang="en-US" sz="1800" b="1" dirty="0">
              <a:latin typeface="+mn-lt"/>
              <a:ea typeface="+mn-ea"/>
              <a:cs typeface="+mn-cs"/>
            </a:endParaRPr>
          </a:p>
        </p:txBody>
      </p:sp>
      <p:sp>
        <p:nvSpPr>
          <p:cNvPr id="9" name="TextBox 8">
            <a:extLst>
              <a:ext uri="{FF2B5EF4-FFF2-40B4-BE49-F238E27FC236}">
                <a16:creationId xmlns:a16="http://schemas.microsoft.com/office/drawing/2014/main" id="{AED61659-7B63-B6BD-588B-2C55BC919592}"/>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339D25D2-BC69-BA07-8FEB-670538F4689D}"/>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
        <p:nvSpPr>
          <p:cNvPr id="4" name="TextBox 3">
            <a:extLst>
              <a:ext uri="{FF2B5EF4-FFF2-40B4-BE49-F238E27FC236}">
                <a16:creationId xmlns:a16="http://schemas.microsoft.com/office/drawing/2014/main" id="{997EE80C-BB14-EC19-5569-FCD0B4334FC5}"/>
              </a:ext>
            </a:extLst>
          </p:cNvPr>
          <p:cNvSpPr txBox="1"/>
          <p:nvPr/>
        </p:nvSpPr>
        <p:spPr>
          <a:xfrm>
            <a:off x="3738880" y="3445450"/>
            <a:ext cx="6096000" cy="646331"/>
          </a:xfrm>
          <a:prstGeom prst="rect">
            <a:avLst/>
          </a:prstGeom>
          <a:noFill/>
        </p:spPr>
        <p:txBody>
          <a:bodyPr wrap="square">
            <a:spAutoFit/>
          </a:bodyPr>
          <a:lstStyle/>
          <a:p>
            <a:r>
              <a:rPr lang="en-US" dirty="0">
                <a:hlinkClick r:id="rId3"/>
              </a:rPr>
              <a:t>https://pages.community.sap.com/topics/abap/rap</a:t>
            </a:r>
            <a:endParaRPr lang="en-US" dirty="0"/>
          </a:p>
          <a:p>
            <a:r>
              <a:rPr lang="en-US" dirty="0">
                <a:hlinkClick r:id="rId4"/>
              </a:rPr>
              <a:t>https://pages.community.sap.com/topics/abap/rap#basics</a:t>
            </a:r>
            <a:r>
              <a:rPr lang="en-US" dirty="0"/>
              <a:t> </a:t>
            </a:r>
          </a:p>
        </p:txBody>
      </p:sp>
    </p:spTree>
    <p:extLst>
      <p:ext uri="{BB962C8B-B14F-4D97-AF65-F5344CB8AC3E}">
        <p14:creationId xmlns:p14="http://schemas.microsoft.com/office/powerpoint/2010/main" val="268240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8AE43-0040-C866-8561-074C2AE78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EA86F-5355-92FB-C895-6B1594F20AA3}"/>
              </a:ext>
            </a:extLst>
          </p:cNvPr>
          <p:cNvSpPr>
            <a:spLocks noGrp="1"/>
          </p:cNvSpPr>
          <p:nvPr>
            <p:ph type="title"/>
          </p:nvPr>
        </p:nvSpPr>
        <p:spPr/>
        <p:txBody>
          <a:bodyPr/>
          <a:lstStyle/>
          <a:p>
            <a:r>
              <a:rPr lang="en-ZA" sz="1800" b="1" dirty="0">
                <a:latin typeface="+mn-lt"/>
                <a:ea typeface="+mn-ea"/>
                <a:cs typeface="+mn-cs"/>
              </a:rPr>
              <a:t>References</a:t>
            </a:r>
            <a:br>
              <a:rPr lang="en-ZA" sz="900" b="1" dirty="0"/>
            </a:br>
            <a:endParaRPr lang="en-US" sz="1800" b="1" dirty="0">
              <a:latin typeface="+mn-lt"/>
              <a:ea typeface="+mn-ea"/>
              <a:cs typeface="+mn-cs"/>
            </a:endParaRPr>
          </a:p>
        </p:txBody>
      </p:sp>
      <p:sp>
        <p:nvSpPr>
          <p:cNvPr id="5" name="TextBox 4">
            <a:extLst>
              <a:ext uri="{FF2B5EF4-FFF2-40B4-BE49-F238E27FC236}">
                <a16:creationId xmlns:a16="http://schemas.microsoft.com/office/drawing/2014/main" id="{79705342-43D7-F91F-A0C0-2973E07A6692}"/>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3" name="TextBox 2">
            <a:extLst>
              <a:ext uri="{FF2B5EF4-FFF2-40B4-BE49-F238E27FC236}">
                <a16:creationId xmlns:a16="http://schemas.microsoft.com/office/drawing/2014/main" id="{D2106FC7-19C7-A3D1-F293-37B739C77C3C}"/>
              </a:ext>
            </a:extLst>
          </p:cNvPr>
          <p:cNvSpPr txBox="1"/>
          <p:nvPr/>
        </p:nvSpPr>
        <p:spPr>
          <a:xfrm>
            <a:off x="838200" y="1222744"/>
            <a:ext cx="10515600" cy="3231654"/>
          </a:xfrm>
          <a:prstGeom prst="rect">
            <a:avLst/>
          </a:prstGeom>
          <a:noFill/>
        </p:spPr>
        <p:txBody>
          <a:bodyPr wrap="square" rtlCol="0">
            <a:spAutoFit/>
          </a:bodyPr>
          <a:lstStyle/>
          <a:p>
            <a:r>
              <a:rPr lang="en-US" sz="1200" dirty="0">
                <a:hlinkClick r:id="rId3"/>
              </a:rPr>
              <a:t>https://www.sap.com/documents/2022/10/52e0cd9b-497e-0010-bca6-c68f7e60039b.html</a:t>
            </a:r>
          </a:p>
          <a:p>
            <a:endParaRPr lang="en-US" sz="1200" dirty="0">
              <a:hlinkClick r:id="rId3"/>
            </a:endParaRPr>
          </a:p>
          <a:p>
            <a:r>
              <a:rPr lang="en-US" sz="1200" dirty="0">
                <a:hlinkClick r:id="rId3"/>
              </a:rPr>
              <a:t>https://www.sap.com/documents/2022/11/96974181-4f7e-0010-bca6-c68f7e60039b.html</a:t>
            </a:r>
          </a:p>
          <a:p>
            <a:endParaRPr lang="en-US" sz="1200" dirty="0">
              <a:hlinkClick r:id="rId3"/>
            </a:endParaRPr>
          </a:p>
          <a:p>
            <a:r>
              <a:rPr lang="en-US" sz="1200" dirty="0">
                <a:hlinkClick r:id="rId3"/>
              </a:rPr>
              <a:t>https://www.sap.com/documents/2023/05/74fc05e6-747e-0010-bca6-c68f7e60039b.html</a:t>
            </a:r>
          </a:p>
          <a:p>
            <a:endParaRPr lang="en-US" sz="1200" dirty="0">
              <a:hlinkClick r:id="rId3"/>
            </a:endParaRPr>
          </a:p>
          <a:p>
            <a:r>
              <a:rPr lang="en-US" sz="1200" dirty="0">
                <a:hlinkClick r:id="rId3"/>
              </a:rPr>
              <a:t>https://help.sap.com/docs/abap-cloud/abap-cloud/abap-cloud-in-nutshell</a:t>
            </a:r>
          </a:p>
          <a:p>
            <a:endParaRPr lang="en-US" sz="1200" dirty="0">
              <a:hlinkClick r:id="rId3"/>
            </a:endParaRPr>
          </a:p>
          <a:p>
            <a:r>
              <a:rPr lang="en-US" sz="1200" dirty="0">
                <a:hlinkClick r:id="rId3"/>
              </a:rPr>
              <a:t>https://help.sap.com/docs/abap-cloud/abap-cloud/why-abap-cloud</a:t>
            </a:r>
          </a:p>
          <a:p>
            <a:endParaRPr lang="en-US" sz="1200" dirty="0">
              <a:hlinkClick r:id="rId3"/>
            </a:endParaRPr>
          </a:p>
          <a:p>
            <a:r>
              <a:rPr lang="en-US" sz="1200" dirty="0">
                <a:hlinkClick r:id="rId3"/>
              </a:rPr>
              <a:t>https://community.sap.com/t5/enterprise-architecture-blog-posts/why-business-need-to-adapt-a-clean-core-design/ba-p/13724914</a:t>
            </a:r>
          </a:p>
          <a:p>
            <a:endParaRPr lang="en-US" sz="1200" dirty="0">
              <a:hlinkClick r:id="rId3"/>
            </a:endParaRPr>
          </a:p>
          <a:p>
            <a:r>
              <a:rPr lang="en-US" sz="1200" dirty="0">
                <a:hlinkClick r:id="rId3"/>
              </a:rPr>
              <a:t>https://community.sap.com/t5/technology-blogs-by-sap/clean-core-demystified-what-does-it-mean-and-how-to-achieve-it-with-sap-btp/ba-p/13550604</a:t>
            </a:r>
            <a:endParaRPr lang="en-US" sz="1200" dirty="0"/>
          </a:p>
          <a:p>
            <a:endParaRPr lang="en-US" sz="1200" dirty="0"/>
          </a:p>
          <a:p>
            <a:r>
              <a:rPr lang="en-US" sz="1200" dirty="0">
                <a:hlinkClick r:id="rId4"/>
              </a:rPr>
              <a:t>https://community.sap.com/t5/enterprise-resource-planning-blogs-by-sap/sap-s-4hana-extensibility-options-for-clean-core-journey/ba-p/13568992#comment-674866</a:t>
            </a:r>
            <a:endParaRPr lang="en-US" sz="1200" dirty="0"/>
          </a:p>
          <a:p>
            <a:endParaRPr lang="en-US" sz="1200" dirty="0"/>
          </a:p>
          <a:p>
            <a:r>
              <a:rPr lang="en-US" sz="1200" dirty="0">
                <a:hlinkClick r:id="rId5"/>
              </a:rPr>
              <a:t>https://community.sap.com/t5/enterprise-resource-planning-blogs-by-sap/abap-cloud-sap-s-4hana-extensibility-may-2023-update/ba-p/13566523</a:t>
            </a:r>
            <a:r>
              <a:rPr lang="en-US" sz="1200" dirty="0"/>
              <a:t> </a:t>
            </a:r>
          </a:p>
        </p:txBody>
      </p:sp>
    </p:spTree>
    <p:extLst>
      <p:ext uri="{BB962C8B-B14F-4D97-AF65-F5344CB8AC3E}">
        <p14:creationId xmlns:p14="http://schemas.microsoft.com/office/powerpoint/2010/main" val="263269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CD340-17F7-B27E-0417-FBD6F9660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4CA6A-94BB-1B0C-BA1F-A3171CA2687F}"/>
              </a:ext>
            </a:extLst>
          </p:cNvPr>
          <p:cNvSpPr>
            <a:spLocks noGrp="1"/>
          </p:cNvSpPr>
          <p:nvPr>
            <p:ph type="title"/>
          </p:nvPr>
        </p:nvSpPr>
        <p:spPr>
          <a:xfrm>
            <a:off x="1086173" y="2766218"/>
            <a:ext cx="10515600" cy="1325563"/>
          </a:xfrm>
        </p:spPr>
        <p:txBody>
          <a:bodyPr/>
          <a:lstStyle/>
          <a:p>
            <a:pPr algn="ctr"/>
            <a:r>
              <a:rPr lang="en-ZA" sz="1800" b="1" dirty="0">
                <a:latin typeface="+mn-lt"/>
                <a:ea typeface="+mn-ea"/>
                <a:cs typeface="+mn-cs"/>
              </a:rPr>
              <a:t>Clean Core: What is this core?</a:t>
            </a:r>
            <a:endParaRPr lang="en-US" sz="1800" b="1" dirty="0">
              <a:latin typeface="+mn-lt"/>
              <a:ea typeface="+mn-ea"/>
              <a:cs typeface="+mn-cs"/>
            </a:endParaRPr>
          </a:p>
        </p:txBody>
      </p:sp>
      <p:sp>
        <p:nvSpPr>
          <p:cNvPr id="9" name="TextBox 8">
            <a:extLst>
              <a:ext uri="{FF2B5EF4-FFF2-40B4-BE49-F238E27FC236}">
                <a16:creationId xmlns:a16="http://schemas.microsoft.com/office/drawing/2014/main" id="{E7D6B69B-4FB4-BEB8-5924-52D7E60273C9}"/>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21B4FB79-CB0C-5286-E4E0-E0C9BB2BE906}"/>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310284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A7402-B171-FBC1-C454-47B64D15CD7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7DCBF22-E712-4B96-94AC-A85A9A7AD0E2}"/>
              </a:ext>
            </a:extLst>
          </p:cNvPr>
          <p:cNvSpPr/>
          <p:nvPr/>
        </p:nvSpPr>
        <p:spPr>
          <a:xfrm>
            <a:off x="365760" y="1300480"/>
            <a:ext cx="4015742" cy="511048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B83A3-48F6-FD8A-0803-DACCFEC57A6C}"/>
              </a:ext>
            </a:extLst>
          </p:cNvPr>
          <p:cNvSpPr>
            <a:spLocks noGrp="1"/>
          </p:cNvSpPr>
          <p:nvPr>
            <p:ph type="title"/>
          </p:nvPr>
        </p:nvSpPr>
        <p:spPr/>
        <p:txBody>
          <a:bodyPr/>
          <a:lstStyle/>
          <a:p>
            <a:r>
              <a:rPr lang="en-ZA" sz="1800" b="1" dirty="0">
                <a:latin typeface="+mn-lt"/>
                <a:ea typeface="+mn-ea"/>
                <a:cs typeface="+mn-cs"/>
              </a:rPr>
              <a:t>What is this core?</a:t>
            </a:r>
            <a:endParaRPr lang="en-US" sz="1800" b="1" dirty="0">
              <a:latin typeface="+mn-lt"/>
              <a:ea typeface="+mn-ea"/>
              <a:cs typeface="+mn-cs"/>
            </a:endParaRPr>
          </a:p>
        </p:txBody>
      </p:sp>
      <p:sp>
        <p:nvSpPr>
          <p:cNvPr id="9" name="TextBox 8">
            <a:extLst>
              <a:ext uri="{FF2B5EF4-FFF2-40B4-BE49-F238E27FC236}">
                <a16:creationId xmlns:a16="http://schemas.microsoft.com/office/drawing/2014/main" id="{B68E7E6A-1A8D-448C-3563-A73A5D0E5A91}"/>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F19B82F4-E5FA-B3E9-2284-1A3FCF8EDE68}"/>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
        <p:nvSpPr>
          <p:cNvPr id="3" name="TextBox 2">
            <a:extLst>
              <a:ext uri="{FF2B5EF4-FFF2-40B4-BE49-F238E27FC236}">
                <a16:creationId xmlns:a16="http://schemas.microsoft.com/office/drawing/2014/main" id="{47404389-0682-AF32-C921-365CC35FA48E}"/>
              </a:ext>
            </a:extLst>
          </p:cNvPr>
          <p:cNvSpPr txBox="1"/>
          <p:nvPr/>
        </p:nvSpPr>
        <p:spPr>
          <a:xfrm>
            <a:off x="838200" y="1375281"/>
            <a:ext cx="3520440" cy="4832092"/>
          </a:xfrm>
          <a:prstGeom prst="rect">
            <a:avLst/>
          </a:prstGeom>
          <a:noFill/>
        </p:spPr>
        <p:txBody>
          <a:bodyPr wrap="square" rtlCol="0">
            <a:spAutoFit/>
          </a:bodyPr>
          <a:lstStyle/>
          <a:p>
            <a:pPr algn="r"/>
            <a:r>
              <a:rPr lang="en-US" sz="2800" dirty="0">
                <a:solidFill>
                  <a:schemeClr val="bg1"/>
                </a:solidFill>
              </a:rPr>
              <a:t>Software Stack</a:t>
            </a:r>
          </a:p>
          <a:p>
            <a:pPr algn="r"/>
            <a:endParaRPr lang="en-US" sz="2800" dirty="0">
              <a:solidFill>
                <a:schemeClr val="bg1"/>
              </a:solidFill>
            </a:endParaRPr>
          </a:p>
          <a:p>
            <a:pPr algn="r"/>
            <a:r>
              <a:rPr lang="en-US" sz="2800" dirty="0">
                <a:solidFill>
                  <a:schemeClr val="bg1"/>
                </a:solidFill>
              </a:rPr>
              <a:t>Extensibility</a:t>
            </a:r>
          </a:p>
          <a:p>
            <a:pPr algn="r"/>
            <a:endParaRPr lang="en-US" sz="2800" dirty="0">
              <a:solidFill>
                <a:schemeClr val="bg1"/>
              </a:solidFill>
            </a:endParaRPr>
          </a:p>
          <a:p>
            <a:pPr algn="r"/>
            <a:r>
              <a:rPr lang="en-US" sz="2800" dirty="0">
                <a:solidFill>
                  <a:schemeClr val="bg1"/>
                </a:solidFill>
              </a:rPr>
              <a:t>Integrations</a:t>
            </a:r>
          </a:p>
          <a:p>
            <a:pPr algn="r"/>
            <a:endParaRPr lang="en-US" sz="2800" dirty="0">
              <a:solidFill>
                <a:schemeClr val="bg1"/>
              </a:solidFill>
            </a:endParaRPr>
          </a:p>
          <a:p>
            <a:pPr algn="r"/>
            <a:r>
              <a:rPr lang="en-US" sz="2800" dirty="0">
                <a:solidFill>
                  <a:schemeClr val="bg1"/>
                </a:solidFill>
              </a:rPr>
              <a:t>Processes</a:t>
            </a:r>
          </a:p>
          <a:p>
            <a:pPr algn="r"/>
            <a:endParaRPr lang="en-US" sz="2800" dirty="0">
              <a:solidFill>
                <a:schemeClr val="bg1"/>
              </a:solidFill>
            </a:endParaRPr>
          </a:p>
          <a:p>
            <a:pPr algn="r"/>
            <a:r>
              <a:rPr lang="en-US" sz="2800" dirty="0">
                <a:solidFill>
                  <a:schemeClr val="bg1"/>
                </a:solidFill>
              </a:rPr>
              <a:t>Data</a:t>
            </a:r>
          </a:p>
          <a:p>
            <a:pPr algn="r"/>
            <a:endParaRPr lang="en-US" sz="2800" dirty="0">
              <a:solidFill>
                <a:schemeClr val="bg1"/>
              </a:solidFill>
            </a:endParaRPr>
          </a:p>
          <a:p>
            <a:pPr algn="r"/>
            <a:r>
              <a:rPr lang="en-US" sz="2800" dirty="0">
                <a:solidFill>
                  <a:schemeClr val="bg1"/>
                </a:solidFill>
              </a:rPr>
              <a:t>Operations</a:t>
            </a:r>
          </a:p>
        </p:txBody>
      </p:sp>
      <p:sp>
        <p:nvSpPr>
          <p:cNvPr id="5" name="TextBox 4">
            <a:extLst>
              <a:ext uri="{FF2B5EF4-FFF2-40B4-BE49-F238E27FC236}">
                <a16:creationId xmlns:a16="http://schemas.microsoft.com/office/drawing/2014/main" id="{CFBA655F-3B34-BDE0-34A2-962B9B23F111}"/>
              </a:ext>
            </a:extLst>
          </p:cNvPr>
          <p:cNvSpPr txBox="1"/>
          <p:nvPr/>
        </p:nvSpPr>
        <p:spPr>
          <a:xfrm>
            <a:off x="4358640" y="1472319"/>
            <a:ext cx="6903720" cy="584775"/>
          </a:xfrm>
          <a:prstGeom prst="rect">
            <a:avLst/>
          </a:prstGeom>
          <a:noFill/>
        </p:spPr>
        <p:txBody>
          <a:bodyPr wrap="square">
            <a:spAutoFit/>
          </a:bodyPr>
          <a:lstStyle/>
          <a:p>
            <a:r>
              <a:rPr lang="en-ZA" sz="1600" dirty="0">
                <a:effectLst/>
                <a:latin typeface="Helvetica" pitchFamily="2" charset="0"/>
              </a:rPr>
              <a:t>The versions of the foundational standard software in use; e.g.. enterprise resource planning (ERP), database, etc.</a:t>
            </a:r>
          </a:p>
        </p:txBody>
      </p:sp>
      <p:sp>
        <p:nvSpPr>
          <p:cNvPr id="8" name="TextBox 7">
            <a:extLst>
              <a:ext uri="{FF2B5EF4-FFF2-40B4-BE49-F238E27FC236}">
                <a16:creationId xmlns:a16="http://schemas.microsoft.com/office/drawing/2014/main" id="{75CFCA72-A9D8-2E15-8003-A9E36D530693}"/>
              </a:ext>
            </a:extLst>
          </p:cNvPr>
          <p:cNvSpPr txBox="1"/>
          <p:nvPr/>
        </p:nvSpPr>
        <p:spPr>
          <a:xfrm>
            <a:off x="4381502" y="2311238"/>
            <a:ext cx="6903720" cy="584775"/>
          </a:xfrm>
          <a:prstGeom prst="rect">
            <a:avLst/>
          </a:prstGeom>
          <a:noFill/>
        </p:spPr>
        <p:txBody>
          <a:bodyPr wrap="square">
            <a:spAutoFit/>
          </a:bodyPr>
          <a:lstStyle>
            <a:defPPr>
              <a:defRPr lang="en-US"/>
            </a:defPPr>
            <a:lvl1pPr>
              <a:defRPr sz="1600">
                <a:effectLst/>
                <a:latin typeface="Helvetica" pitchFamily="2" charset="0"/>
              </a:defRPr>
            </a:lvl1pPr>
          </a:lstStyle>
          <a:p>
            <a:r>
              <a:rPr lang="en-ZA" dirty="0"/>
              <a:t>Functionality added to standard software which extends it to address organizational needs that are not met by standard.</a:t>
            </a:r>
          </a:p>
        </p:txBody>
      </p:sp>
      <p:sp>
        <p:nvSpPr>
          <p:cNvPr id="11" name="TextBox 10">
            <a:extLst>
              <a:ext uri="{FF2B5EF4-FFF2-40B4-BE49-F238E27FC236}">
                <a16:creationId xmlns:a16="http://schemas.microsoft.com/office/drawing/2014/main" id="{9443023C-F2DE-AFEF-7525-20CE561E435B}"/>
              </a:ext>
            </a:extLst>
          </p:cNvPr>
          <p:cNvSpPr txBox="1"/>
          <p:nvPr/>
        </p:nvSpPr>
        <p:spPr>
          <a:xfrm>
            <a:off x="4358640" y="3206552"/>
            <a:ext cx="6452407" cy="584775"/>
          </a:xfrm>
          <a:prstGeom prst="rect">
            <a:avLst/>
          </a:prstGeom>
          <a:noFill/>
        </p:spPr>
        <p:txBody>
          <a:bodyPr wrap="square">
            <a:spAutoFit/>
          </a:bodyPr>
          <a:lstStyle>
            <a:defPPr>
              <a:defRPr lang="en-US"/>
            </a:defPPr>
            <a:lvl1pPr>
              <a:defRPr sz="1600">
                <a:effectLst/>
                <a:latin typeface="Helvetica" pitchFamily="2" charset="0"/>
              </a:defRPr>
            </a:lvl1pPr>
          </a:lstStyle>
          <a:p>
            <a:r>
              <a:rPr lang="en-ZA" dirty="0"/>
              <a:t>Communication between extensions and standard solution as well as</a:t>
            </a:r>
          </a:p>
          <a:p>
            <a:r>
              <a:rPr lang="en-ZA" dirty="0"/>
              <a:t>communication between solutions.</a:t>
            </a:r>
          </a:p>
        </p:txBody>
      </p:sp>
      <p:sp>
        <p:nvSpPr>
          <p:cNvPr id="12" name="TextBox 11">
            <a:extLst>
              <a:ext uri="{FF2B5EF4-FFF2-40B4-BE49-F238E27FC236}">
                <a16:creationId xmlns:a16="http://schemas.microsoft.com/office/drawing/2014/main" id="{2638B18D-D2AB-0AB6-8FE9-C44D8C9AF616}"/>
              </a:ext>
            </a:extLst>
          </p:cNvPr>
          <p:cNvSpPr txBox="1"/>
          <p:nvPr/>
        </p:nvSpPr>
        <p:spPr>
          <a:xfrm>
            <a:off x="4325739" y="4045471"/>
            <a:ext cx="6452407" cy="584775"/>
          </a:xfrm>
          <a:prstGeom prst="rect">
            <a:avLst/>
          </a:prstGeom>
          <a:noFill/>
        </p:spPr>
        <p:txBody>
          <a:bodyPr wrap="square">
            <a:spAutoFit/>
          </a:bodyPr>
          <a:lstStyle>
            <a:defPPr>
              <a:defRPr lang="en-US"/>
            </a:defPPr>
            <a:lvl1pPr>
              <a:defRPr sz="1600">
                <a:effectLst/>
                <a:latin typeface="Helvetica" pitchFamily="2" charset="0"/>
              </a:defRPr>
            </a:lvl1pPr>
          </a:lstStyle>
          <a:p>
            <a:r>
              <a:rPr lang="en-ZA" dirty="0">
                <a:effectLst/>
                <a:latin typeface="Helvetica" pitchFamily="2" charset="0"/>
              </a:rPr>
              <a:t>The series of actions or steps taken within your system that cover the end-to-end (E2t) experience of delivering an outcome.</a:t>
            </a:r>
          </a:p>
        </p:txBody>
      </p:sp>
      <p:sp>
        <p:nvSpPr>
          <p:cNvPr id="13" name="TextBox 12">
            <a:extLst>
              <a:ext uri="{FF2B5EF4-FFF2-40B4-BE49-F238E27FC236}">
                <a16:creationId xmlns:a16="http://schemas.microsoft.com/office/drawing/2014/main" id="{3E0F6EAD-6529-77FF-0740-234A1850AD9A}"/>
              </a:ext>
            </a:extLst>
          </p:cNvPr>
          <p:cNvSpPr txBox="1"/>
          <p:nvPr/>
        </p:nvSpPr>
        <p:spPr>
          <a:xfrm>
            <a:off x="4381502" y="4894104"/>
            <a:ext cx="6396644" cy="584775"/>
          </a:xfrm>
          <a:prstGeom prst="rect">
            <a:avLst/>
          </a:prstGeom>
          <a:noFill/>
        </p:spPr>
        <p:txBody>
          <a:bodyPr wrap="square">
            <a:spAutoFit/>
          </a:bodyPr>
          <a:lstStyle>
            <a:defPPr>
              <a:defRPr lang="en-US"/>
            </a:defPPr>
            <a:lvl1pPr>
              <a:defRPr sz="1600">
                <a:effectLst/>
                <a:latin typeface="Helvetica" pitchFamily="2" charset="0"/>
              </a:defRPr>
            </a:lvl1pPr>
          </a:lstStyle>
          <a:p>
            <a:r>
              <a:rPr lang="en-ZA" dirty="0">
                <a:effectLst/>
                <a:latin typeface="Helvetica" pitchFamily="2" charset="0"/>
              </a:rPr>
              <a:t>Three types of information in the system: Configuration data, Master data, Transactional data.</a:t>
            </a:r>
          </a:p>
        </p:txBody>
      </p:sp>
      <p:sp>
        <p:nvSpPr>
          <p:cNvPr id="15" name="TextBox 14">
            <a:extLst>
              <a:ext uri="{FF2B5EF4-FFF2-40B4-BE49-F238E27FC236}">
                <a16:creationId xmlns:a16="http://schemas.microsoft.com/office/drawing/2014/main" id="{DE8560CF-E9B2-F8A9-01DA-B3D23E1F72FA}"/>
              </a:ext>
            </a:extLst>
          </p:cNvPr>
          <p:cNvSpPr txBox="1"/>
          <p:nvPr/>
        </p:nvSpPr>
        <p:spPr>
          <a:xfrm>
            <a:off x="4358640" y="5730611"/>
            <a:ext cx="7630160" cy="584775"/>
          </a:xfrm>
          <a:prstGeom prst="rect">
            <a:avLst/>
          </a:prstGeom>
          <a:noFill/>
        </p:spPr>
        <p:txBody>
          <a:bodyPr wrap="square">
            <a:spAutoFit/>
          </a:bodyPr>
          <a:lstStyle>
            <a:defPPr>
              <a:defRPr lang="en-US"/>
            </a:defPPr>
            <a:lvl1pPr>
              <a:defRPr sz="1600">
                <a:effectLst/>
                <a:latin typeface="Helvetica" pitchFamily="2" charset="0"/>
              </a:defRPr>
            </a:lvl1pPr>
          </a:lstStyle>
          <a:p>
            <a:r>
              <a:rPr lang="en-ZA" dirty="0"/>
              <a:t>Governance responsible for managing infrastructure, upgrade decisions,</a:t>
            </a:r>
          </a:p>
          <a:p>
            <a:r>
              <a:rPr lang="en-ZA" dirty="0"/>
              <a:t>extension decisions, and system monitoring and maintenance activities.</a:t>
            </a:r>
          </a:p>
        </p:txBody>
      </p:sp>
    </p:spTree>
    <p:extLst>
      <p:ext uri="{BB962C8B-B14F-4D97-AF65-F5344CB8AC3E}">
        <p14:creationId xmlns:p14="http://schemas.microsoft.com/office/powerpoint/2010/main" val="12761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E58B0-AB0F-9468-B8AB-ABE3C3E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1C952-BD8E-B6D5-B293-5BEF6B9894F1}"/>
              </a:ext>
            </a:extLst>
          </p:cNvPr>
          <p:cNvSpPr>
            <a:spLocks noGrp="1"/>
          </p:cNvSpPr>
          <p:nvPr>
            <p:ph type="title"/>
          </p:nvPr>
        </p:nvSpPr>
        <p:spPr/>
        <p:txBody>
          <a:bodyPr/>
          <a:lstStyle/>
          <a:p>
            <a:r>
              <a:rPr lang="en-ZA" sz="1800" b="1" dirty="0">
                <a:latin typeface="+mn-lt"/>
                <a:ea typeface="+mn-ea"/>
                <a:cs typeface="+mn-cs"/>
              </a:rPr>
              <a:t>What is clean?</a:t>
            </a:r>
            <a:endParaRPr lang="en-US" sz="1800" b="1" dirty="0">
              <a:latin typeface="+mn-lt"/>
              <a:ea typeface="+mn-ea"/>
              <a:cs typeface="+mn-cs"/>
            </a:endParaRPr>
          </a:p>
        </p:txBody>
      </p:sp>
      <p:sp>
        <p:nvSpPr>
          <p:cNvPr id="4" name="TextBox 3">
            <a:extLst>
              <a:ext uri="{FF2B5EF4-FFF2-40B4-BE49-F238E27FC236}">
                <a16:creationId xmlns:a16="http://schemas.microsoft.com/office/drawing/2014/main" id="{FB6C7CA2-5CFD-8895-70B2-D8C2C57E4012}"/>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3" name="TextBox 2">
            <a:extLst>
              <a:ext uri="{FF2B5EF4-FFF2-40B4-BE49-F238E27FC236}">
                <a16:creationId xmlns:a16="http://schemas.microsoft.com/office/drawing/2014/main" id="{445E4EEC-68E6-9693-4938-6451EF0FD0F8}"/>
              </a:ext>
            </a:extLst>
          </p:cNvPr>
          <p:cNvSpPr txBox="1"/>
          <p:nvPr/>
        </p:nvSpPr>
        <p:spPr>
          <a:xfrm>
            <a:off x="662940" y="1265734"/>
            <a:ext cx="10866120" cy="5047536"/>
          </a:xfrm>
          <a:prstGeom prst="rect">
            <a:avLst/>
          </a:prstGeom>
          <a:noFill/>
        </p:spPr>
        <p:txBody>
          <a:bodyPr wrap="square" rtlCol="0">
            <a:spAutoFit/>
          </a:bodyPr>
          <a:lstStyle/>
          <a:p>
            <a:endParaRPr lang="en-US" sz="1400" dirty="0"/>
          </a:p>
          <a:p>
            <a:r>
              <a:rPr lang="en-ZA" sz="1400" b="1" dirty="0"/>
              <a:t>Up to Date</a:t>
            </a:r>
            <a:r>
              <a:rPr lang="en-ZA" sz="1400" dirty="0"/>
              <a:t>: The system can easily adopt the latest SAP updates, patches, and enhancements without complex rework. This means reduced effort for maintenance and faster access to new features and improvements.</a:t>
            </a:r>
            <a:endParaRPr lang="en-US" sz="1400" dirty="0"/>
          </a:p>
          <a:p>
            <a:endParaRPr lang="en-US" sz="1400" dirty="0"/>
          </a:p>
          <a:p>
            <a:r>
              <a:rPr lang="en-ZA" sz="1400" b="1" dirty="0"/>
              <a:t>Transparent</a:t>
            </a:r>
            <a:r>
              <a:rPr lang="en-ZA" sz="1400" dirty="0"/>
              <a:t>: Transparency in a clean system means clear visibility into customizations, configurations, and enhancements. It enables easy monitoring and auditability, helping identify what has been modified or extended and making it easier to manage changes across different environments.</a:t>
            </a:r>
          </a:p>
          <a:p>
            <a:endParaRPr lang="en-ZA" sz="1400" dirty="0"/>
          </a:p>
          <a:p>
            <a:r>
              <a:rPr lang="en-ZA" sz="1400" b="1" dirty="0"/>
              <a:t>Unmodified</a:t>
            </a:r>
            <a:r>
              <a:rPr lang="en-ZA" sz="1400" dirty="0"/>
              <a:t>: A clean system is free from direct modifications to the standard SAP codebase. This principle is key in SAP’s "clean core" strategy, where the core software remains untouched, while all customizations and extensions are achieved using in-app extensibility (such as user interfaces or custom fields) or side-by-side extensibility on SAP BTP.</a:t>
            </a:r>
          </a:p>
          <a:p>
            <a:endParaRPr lang="en-ZA" sz="1400" dirty="0"/>
          </a:p>
          <a:p>
            <a:r>
              <a:rPr lang="en-ZA" sz="1400" b="1" dirty="0"/>
              <a:t>Consistent</a:t>
            </a:r>
            <a:r>
              <a:rPr lang="en-ZA" sz="1400" dirty="0"/>
              <a:t>: Consistency refers to standardized data and processes across the system, reducing complexity and errors. Consistent configurations and extensions make it easier to maintain, troubleshoot, and align with SAP best practices, ensuring that different parts of the system operate seamlessly together.</a:t>
            </a:r>
          </a:p>
          <a:p>
            <a:endParaRPr lang="en-ZA" sz="1400" dirty="0"/>
          </a:p>
          <a:p>
            <a:r>
              <a:rPr lang="en-ZA" sz="1400" b="1" dirty="0"/>
              <a:t>Efficient</a:t>
            </a:r>
            <a:r>
              <a:rPr lang="en-ZA" sz="1400" dirty="0"/>
              <a:t>: Efficiency implies streamlined operations and optimized performance without excessive overhead from customizations or outdated modifications. A clean system can perform better because it avoids unnecessary or redundant processes introduced by unsupported changes.</a:t>
            </a:r>
          </a:p>
          <a:p>
            <a:endParaRPr lang="en-ZA" sz="1400" dirty="0"/>
          </a:p>
          <a:p>
            <a:r>
              <a:rPr lang="en-ZA" sz="1400" b="1" dirty="0"/>
              <a:t>Cloud Compliant</a:t>
            </a:r>
            <a:r>
              <a:rPr lang="en-ZA" sz="1400" dirty="0"/>
              <a:t>: Cloud compliance means the system adheres to the principles and architecture of cloud solutions, including scalability, security, and standardized APIs. In a cloud-compliant system, extensions are made without altering the core system, making it suitable for cloud platforms like SAP S/4HANA Cloud, which requires a clean core to support future innovations and seamless upgrades.</a:t>
            </a:r>
          </a:p>
          <a:p>
            <a:pPr marL="342900" indent="-342900">
              <a:buAutoNum type="arabicPeriod"/>
            </a:pPr>
            <a:endParaRPr lang="en-US" sz="1400" dirty="0"/>
          </a:p>
        </p:txBody>
      </p:sp>
    </p:spTree>
    <p:extLst>
      <p:ext uri="{BB962C8B-B14F-4D97-AF65-F5344CB8AC3E}">
        <p14:creationId xmlns:p14="http://schemas.microsoft.com/office/powerpoint/2010/main" val="385643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3B34-CA5F-BE7F-8AD4-56A24F852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012B9-0BDF-9F6B-E5A1-973033D372E9}"/>
              </a:ext>
            </a:extLst>
          </p:cNvPr>
          <p:cNvSpPr>
            <a:spLocks noGrp="1"/>
          </p:cNvSpPr>
          <p:nvPr>
            <p:ph type="title"/>
          </p:nvPr>
        </p:nvSpPr>
        <p:spPr/>
        <p:txBody>
          <a:bodyPr/>
          <a:lstStyle/>
          <a:p>
            <a:r>
              <a:rPr lang="en-ZA" sz="1800" b="1" dirty="0">
                <a:latin typeface="+mn-lt"/>
                <a:ea typeface="+mn-ea"/>
                <a:cs typeface="+mn-cs"/>
              </a:rPr>
              <a:t>What is clean core?</a:t>
            </a:r>
            <a:endParaRPr lang="en-US" sz="1800" b="1" dirty="0">
              <a:latin typeface="+mn-lt"/>
              <a:ea typeface="+mn-ea"/>
              <a:cs typeface="+mn-cs"/>
            </a:endParaRPr>
          </a:p>
        </p:txBody>
      </p:sp>
      <p:pic>
        <p:nvPicPr>
          <p:cNvPr id="3" name="Picture 2">
            <a:extLst>
              <a:ext uri="{FF2B5EF4-FFF2-40B4-BE49-F238E27FC236}">
                <a16:creationId xmlns:a16="http://schemas.microsoft.com/office/drawing/2014/main" id="{6448EA3A-F767-A304-92FC-CDD2DFABF525}"/>
              </a:ext>
            </a:extLst>
          </p:cNvPr>
          <p:cNvPicPr>
            <a:picLocks noChangeAspect="1"/>
          </p:cNvPicPr>
          <p:nvPr/>
        </p:nvPicPr>
        <p:blipFill>
          <a:blip r:embed="rId3"/>
          <a:stretch>
            <a:fillRect/>
          </a:stretch>
        </p:blipFill>
        <p:spPr>
          <a:xfrm>
            <a:off x="2209800" y="1569753"/>
            <a:ext cx="7772400" cy="4214440"/>
          </a:xfrm>
          <a:prstGeom prst="rect">
            <a:avLst/>
          </a:prstGeom>
        </p:spPr>
      </p:pic>
      <p:sp>
        <p:nvSpPr>
          <p:cNvPr id="5" name="TextBox 4">
            <a:extLst>
              <a:ext uri="{FF2B5EF4-FFF2-40B4-BE49-F238E27FC236}">
                <a16:creationId xmlns:a16="http://schemas.microsoft.com/office/drawing/2014/main" id="{8E189422-7B87-1950-0FFD-0E46EF1C166B}"/>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Tree>
    <p:extLst>
      <p:ext uri="{BB962C8B-B14F-4D97-AF65-F5344CB8AC3E}">
        <p14:creationId xmlns:p14="http://schemas.microsoft.com/office/powerpoint/2010/main" val="2098133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E069-CBDB-2D6C-F3D8-6758E6933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776E3-F2CA-4F69-7673-E3FF2FDFDBC4}"/>
              </a:ext>
            </a:extLst>
          </p:cNvPr>
          <p:cNvSpPr>
            <a:spLocks noGrp="1"/>
          </p:cNvSpPr>
          <p:nvPr>
            <p:ph type="title"/>
          </p:nvPr>
        </p:nvSpPr>
        <p:spPr/>
        <p:txBody>
          <a:bodyPr/>
          <a:lstStyle/>
          <a:p>
            <a:r>
              <a:rPr lang="en-ZA" sz="1800" b="1" dirty="0">
                <a:latin typeface="+mn-lt"/>
                <a:ea typeface="+mn-ea"/>
                <a:cs typeface="+mn-cs"/>
              </a:rPr>
              <a:t>Clean core - guiding principles</a:t>
            </a:r>
            <a:br>
              <a:rPr lang="en-ZA" sz="900" dirty="0">
                <a:effectLst/>
                <a:latin typeface="Helvetica" pitchFamily="2" charset="0"/>
              </a:rPr>
            </a:br>
            <a:endParaRPr lang="en-US" sz="1800" b="1" dirty="0">
              <a:latin typeface="+mn-lt"/>
              <a:ea typeface="+mn-ea"/>
              <a:cs typeface="+mn-cs"/>
            </a:endParaRPr>
          </a:p>
        </p:txBody>
      </p:sp>
      <p:sp>
        <p:nvSpPr>
          <p:cNvPr id="9" name="Oval 8">
            <a:extLst>
              <a:ext uri="{FF2B5EF4-FFF2-40B4-BE49-F238E27FC236}">
                <a16:creationId xmlns:a16="http://schemas.microsoft.com/office/drawing/2014/main" id="{AF395D85-13AA-B4AC-86CA-AD78E3B8A31B}"/>
              </a:ext>
            </a:extLst>
          </p:cNvPr>
          <p:cNvSpPr/>
          <p:nvPr/>
        </p:nvSpPr>
        <p:spPr>
          <a:xfrm>
            <a:off x="1465731" y="2876065"/>
            <a:ext cx="2160000" cy="2160000"/>
          </a:xfrm>
          <a:prstGeom prst="ellipse">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 Core</a:t>
            </a:r>
          </a:p>
        </p:txBody>
      </p:sp>
      <p:sp>
        <p:nvSpPr>
          <p:cNvPr id="10" name="Rounded Rectangle 9">
            <a:extLst>
              <a:ext uri="{FF2B5EF4-FFF2-40B4-BE49-F238E27FC236}">
                <a16:creationId xmlns:a16="http://schemas.microsoft.com/office/drawing/2014/main" id="{EA27608B-AEC9-B7F1-328A-CC9EBCEE9968}"/>
              </a:ext>
            </a:extLst>
          </p:cNvPr>
          <p:cNvSpPr/>
          <p:nvPr/>
        </p:nvSpPr>
        <p:spPr>
          <a:xfrm>
            <a:off x="4215216" y="1787811"/>
            <a:ext cx="1644815" cy="914400"/>
          </a:xfrm>
          <a:prstGeom prst="roundRect">
            <a:avLst/>
          </a:prstGeom>
          <a:solidFill>
            <a:srgbClr val="008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latin typeface="Helvetica" pitchFamily="2" charset="0"/>
              </a:rPr>
              <a:t>Avoid</a:t>
            </a:r>
          </a:p>
        </p:txBody>
      </p:sp>
      <p:sp>
        <p:nvSpPr>
          <p:cNvPr id="11" name="Rounded Rectangle 10">
            <a:extLst>
              <a:ext uri="{FF2B5EF4-FFF2-40B4-BE49-F238E27FC236}">
                <a16:creationId xmlns:a16="http://schemas.microsoft.com/office/drawing/2014/main" id="{A935EFEF-B726-3C91-845A-4D4F811499D4}"/>
              </a:ext>
            </a:extLst>
          </p:cNvPr>
          <p:cNvSpPr/>
          <p:nvPr/>
        </p:nvSpPr>
        <p:spPr>
          <a:xfrm>
            <a:off x="4215215" y="2954738"/>
            <a:ext cx="1644815" cy="914400"/>
          </a:xfrm>
          <a:prstGeom prst="roundRect">
            <a:avLst/>
          </a:prstGeom>
          <a:solidFill>
            <a:srgbClr val="008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latin typeface="Helvetica" pitchFamily="2" charset="0"/>
              </a:rPr>
              <a:t>Be aware</a:t>
            </a:r>
          </a:p>
        </p:txBody>
      </p:sp>
      <p:sp>
        <p:nvSpPr>
          <p:cNvPr id="12" name="Rounded Rectangle 11">
            <a:extLst>
              <a:ext uri="{FF2B5EF4-FFF2-40B4-BE49-F238E27FC236}">
                <a16:creationId xmlns:a16="http://schemas.microsoft.com/office/drawing/2014/main" id="{C92ACFF5-B19B-3C53-741F-16DA3AB7DE9F}"/>
              </a:ext>
            </a:extLst>
          </p:cNvPr>
          <p:cNvSpPr/>
          <p:nvPr/>
        </p:nvSpPr>
        <p:spPr>
          <a:xfrm>
            <a:off x="4212672" y="4121665"/>
            <a:ext cx="1644815" cy="914400"/>
          </a:xfrm>
          <a:prstGeom prst="roundRect">
            <a:avLst/>
          </a:prstGeom>
          <a:solidFill>
            <a:srgbClr val="008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effectLst/>
                <a:latin typeface="Helvetica" pitchFamily="2" charset="0"/>
              </a:rPr>
              <a:t>Cloud ready</a:t>
            </a:r>
          </a:p>
        </p:txBody>
      </p:sp>
      <p:sp>
        <p:nvSpPr>
          <p:cNvPr id="13" name="Rounded Rectangle 12">
            <a:extLst>
              <a:ext uri="{FF2B5EF4-FFF2-40B4-BE49-F238E27FC236}">
                <a16:creationId xmlns:a16="http://schemas.microsoft.com/office/drawing/2014/main" id="{69554D87-1185-46F0-7E28-840463FD6A6F}"/>
              </a:ext>
            </a:extLst>
          </p:cNvPr>
          <p:cNvSpPr/>
          <p:nvPr/>
        </p:nvSpPr>
        <p:spPr>
          <a:xfrm>
            <a:off x="4212672" y="5288592"/>
            <a:ext cx="1644815" cy="914400"/>
          </a:xfrm>
          <a:prstGeom prst="roundRect">
            <a:avLst/>
          </a:prstGeom>
          <a:solidFill>
            <a:srgbClr val="008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latin typeface="Helvetica" pitchFamily="2" charset="0"/>
              </a:rPr>
              <a:t>Decouple</a:t>
            </a:r>
          </a:p>
        </p:txBody>
      </p:sp>
      <p:sp>
        <p:nvSpPr>
          <p:cNvPr id="15" name="TextBox 14">
            <a:extLst>
              <a:ext uri="{FF2B5EF4-FFF2-40B4-BE49-F238E27FC236}">
                <a16:creationId xmlns:a16="http://schemas.microsoft.com/office/drawing/2014/main" id="{01005835-0739-BE08-4BAC-A653C10D7E6E}"/>
              </a:ext>
            </a:extLst>
          </p:cNvPr>
          <p:cNvSpPr txBox="1"/>
          <p:nvPr/>
        </p:nvSpPr>
        <p:spPr>
          <a:xfrm>
            <a:off x="6093456" y="1916031"/>
            <a:ext cx="2900785" cy="646331"/>
          </a:xfrm>
          <a:prstGeom prst="rect">
            <a:avLst/>
          </a:prstGeom>
          <a:noFill/>
        </p:spPr>
        <p:txBody>
          <a:bodyPr wrap="square">
            <a:spAutoFit/>
          </a:bodyPr>
          <a:lstStyle/>
          <a:p>
            <a:r>
              <a:rPr lang="en-ZA" sz="1200" dirty="0">
                <a:effectLst/>
                <a:latin typeface="Helvetica" pitchFamily="2" charset="0"/>
              </a:rPr>
              <a:t>Avoid extensions where not necessary.</a:t>
            </a:r>
          </a:p>
          <a:p>
            <a:r>
              <a:rPr lang="en-ZA" sz="1200" dirty="0">
                <a:effectLst/>
                <a:latin typeface="Helvetica" pitchFamily="2" charset="0"/>
              </a:rPr>
              <a:t>Stay as close as possible to</a:t>
            </a:r>
          </a:p>
          <a:p>
            <a:r>
              <a:rPr lang="en-ZA" sz="1200" dirty="0">
                <a:effectLst/>
                <a:latin typeface="Helvetica" pitchFamily="2" charset="0"/>
              </a:rPr>
              <a:t>SAP standard.</a:t>
            </a:r>
          </a:p>
        </p:txBody>
      </p:sp>
      <p:sp>
        <p:nvSpPr>
          <p:cNvPr id="17" name="TextBox 16">
            <a:extLst>
              <a:ext uri="{FF2B5EF4-FFF2-40B4-BE49-F238E27FC236}">
                <a16:creationId xmlns:a16="http://schemas.microsoft.com/office/drawing/2014/main" id="{021A4B36-FAA0-7F23-E378-A277262DAA97}"/>
              </a:ext>
            </a:extLst>
          </p:cNvPr>
          <p:cNvSpPr txBox="1"/>
          <p:nvPr/>
        </p:nvSpPr>
        <p:spPr>
          <a:xfrm>
            <a:off x="6093542" y="3164589"/>
            <a:ext cx="6098458" cy="461665"/>
          </a:xfrm>
          <a:prstGeom prst="rect">
            <a:avLst/>
          </a:prstGeom>
          <a:noFill/>
        </p:spPr>
        <p:txBody>
          <a:bodyPr wrap="square">
            <a:spAutoFit/>
          </a:bodyPr>
          <a:lstStyle/>
          <a:p>
            <a:r>
              <a:rPr lang="en-ZA" sz="1200" dirty="0">
                <a:latin typeface="Helvetica" pitchFamily="2" charset="0"/>
              </a:rPr>
              <a:t>Know your technical debts and evaluate them on a regular basis.</a:t>
            </a:r>
          </a:p>
          <a:p>
            <a:r>
              <a:rPr lang="en-ZA" sz="1200" dirty="0">
                <a:latin typeface="Helvetica" pitchFamily="2" charset="0"/>
              </a:rPr>
              <a:t>Establish a binding governance framework.</a:t>
            </a:r>
          </a:p>
        </p:txBody>
      </p:sp>
      <p:sp>
        <p:nvSpPr>
          <p:cNvPr id="19" name="TextBox 18">
            <a:extLst>
              <a:ext uri="{FF2B5EF4-FFF2-40B4-BE49-F238E27FC236}">
                <a16:creationId xmlns:a16="http://schemas.microsoft.com/office/drawing/2014/main" id="{C2E7A2DF-30BA-03B1-2EA0-1B73C6666ADA}"/>
              </a:ext>
            </a:extLst>
          </p:cNvPr>
          <p:cNvSpPr txBox="1"/>
          <p:nvPr/>
        </p:nvSpPr>
        <p:spPr>
          <a:xfrm>
            <a:off x="6093542" y="4331516"/>
            <a:ext cx="6098458" cy="461665"/>
          </a:xfrm>
          <a:prstGeom prst="rect">
            <a:avLst/>
          </a:prstGeom>
          <a:noFill/>
        </p:spPr>
        <p:txBody>
          <a:bodyPr wrap="square">
            <a:spAutoFit/>
          </a:bodyPr>
          <a:lstStyle/>
          <a:p>
            <a:r>
              <a:rPr lang="en-ZA" sz="1200" dirty="0">
                <a:latin typeface="Helvetica" pitchFamily="2" charset="0"/>
              </a:rPr>
              <a:t>Extend and integrate in a stable and transparent manner.</a:t>
            </a:r>
          </a:p>
          <a:p>
            <a:r>
              <a:rPr lang="en-ZA" sz="1200" dirty="0">
                <a:latin typeface="Helvetica" pitchFamily="2" charset="0"/>
              </a:rPr>
              <a:t>Apply a zero-modification policy.</a:t>
            </a:r>
          </a:p>
        </p:txBody>
      </p:sp>
      <p:sp>
        <p:nvSpPr>
          <p:cNvPr id="21" name="TextBox 20">
            <a:extLst>
              <a:ext uri="{FF2B5EF4-FFF2-40B4-BE49-F238E27FC236}">
                <a16:creationId xmlns:a16="http://schemas.microsoft.com/office/drawing/2014/main" id="{4C102709-05A8-878E-C9D9-626D943B84F9}"/>
              </a:ext>
            </a:extLst>
          </p:cNvPr>
          <p:cNvSpPr txBox="1"/>
          <p:nvPr/>
        </p:nvSpPr>
        <p:spPr>
          <a:xfrm>
            <a:off x="6093542" y="5418161"/>
            <a:ext cx="5102778" cy="646331"/>
          </a:xfrm>
          <a:prstGeom prst="rect">
            <a:avLst/>
          </a:prstGeom>
          <a:noFill/>
        </p:spPr>
        <p:txBody>
          <a:bodyPr wrap="square">
            <a:spAutoFit/>
          </a:bodyPr>
          <a:lstStyle/>
          <a:p>
            <a:r>
              <a:rPr lang="en-ZA" sz="1200" dirty="0">
                <a:latin typeface="Helvetica" pitchFamily="2" charset="0"/>
              </a:rPr>
              <a:t>Leverage SAP Business Technology Platform (SAP BTP) as a platform to innovate for additional differentiation.</a:t>
            </a:r>
          </a:p>
          <a:p>
            <a:r>
              <a:rPr lang="en-ZA" sz="1200" dirty="0">
                <a:latin typeface="Helvetica" pitchFamily="2" charset="0"/>
              </a:rPr>
              <a:t>Automate with standard APls and events.</a:t>
            </a:r>
          </a:p>
        </p:txBody>
      </p:sp>
      <p:sp>
        <p:nvSpPr>
          <p:cNvPr id="22" name="TextBox 21">
            <a:extLst>
              <a:ext uri="{FF2B5EF4-FFF2-40B4-BE49-F238E27FC236}">
                <a16:creationId xmlns:a16="http://schemas.microsoft.com/office/drawing/2014/main" id="{DDBD276A-6BC7-2FE0-1CEC-68C7F7E2B18F}"/>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Tree>
    <p:extLst>
      <p:ext uri="{BB962C8B-B14F-4D97-AF65-F5344CB8AC3E}">
        <p14:creationId xmlns:p14="http://schemas.microsoft.com/office/powerpoint/2010/main" val="3926251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C2AD6-EEEA-FF73-3906-6546A0DDE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D50ED-F81A-D4B8-5447-4E52B9331643}"/>
              </a:ext>
            </a:extLst>
          </p:cNvPr>
          <p:cNvSpPr>
            <a:spLocks noGrp="1"/>
          </p:cNvSpPr>
          <p:nvPr>
            <p:ph type="title"/>
          </p:nvPr>
        </p:nvSpPr>
        <p:spPr>
          <a:xfrm>
            <a:off x="1086173" y="2766218"/>
            <a:ext cx="10515600" cy="1325563"/>
          </a:xfrm>
        </p:spPr>
        <p:txBody>
          <a:bodyPr/>
          <a:lstStyle/>
          <a:p>
            <a:pPr algn="ctr"/>
            <a:r>
              <a:rPr lang="en-ZA" sz="4800" b="1" dirty="0">
                <a:latin typeface="+mn-lt"/>
                <a:ea typeface="+mn-ea"/>
                <a:cs typeface="+mn-cs"/>
              </a:rPr>
              <a:t>Extensibility</a:t>
            </a:r>
            <a:br>
              <a:rPr lang="en-ZA" sz="1800" b="1" dirty="0">
                <a:latin typeface="+mn-lt"/>
                <a:ea typeface="+mn-ea"/>
                <a:cs typeface="+mn-cs"/>
              </a:rPr>
            </a:br>
            <a:r>
              <a:rPr lang="en-ZA" sz="1800" b="1" dirty="0">
                <a:latin typeface="+mn-lt"/>
                <a:ea typeface="+mn-ea"/>
                <a:cs typeface="+mn-cs"/>
              </a:rPr>
              <a:t>Keeping extensions clean</a:t>
            </a:r>
            <a:endParaRPr lang="en-US" sz="1800" b="1" dirty="0">
              <a:latin typeface="+mn-lt"/>
              <a:ea typeface="+mn-ea"/>
              <a:cs typeface="+mn-cs"/>
            </a:endParaRPr>
          </a:p>
        </p:txBody>
      </p:sp>
      <p:sp>
        <p:nvSpPr>
          <p:cNvPr id="9" name="TextBox 8">
            <a:extLst>
              <a:ext uri="{FF2B5EF4-FFF2-40B4-BE49-F238E27FC236}">
                <a16:creationId xmlns:a16="http://schemas.microsoft.com/office/drawing/2014/main" id="{404C55C6-DE7F-7EC8-6567-1B94A37CF76C}"/>
              </a:ext>
            </a:extLst>
          </p:cNvPr>
          <p:cNvSpPr txBox="1"/>
          <p:nvPr/>
        </p:nvSpPr>
        <p:spPr>
          <a:xfrm>
            <a:off x="135610" y="6488668"/>
            <a:ext cx="6098582" cy="307777"/>
          </a:xfrm>
          <a:prstGeom prst="rect">
            <a:avLst/>
          </a:prstGeom>
          <a:noFill/>
        </p:spPr>
        <p:txBody>
          <a:bodyPr wrap="square">
            <a:spAutoFit/>
          </a:bodyPr>
          <a:lstStyle/>
          <a:p>
            <a:r>
              <a:rPr lang="en-ZA" sz="1400" dirty="0">
                <a:solidFill>
                  <a:schemeClr val="bg2">
                    <a:lumMod val="50000"/>
                  </a:schemeClr>
                </a:solidFill>
                <a:latin typeface="+mn-lt"/>
                <a:ea typeface="+mn-ea"/>
                <a:cs typeface="+mn-cs"/>
              </a:rPr>
              <a:t>Introduction to ABAP Cloud and Clean Core Concepts</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32A7CF2E-8B8E-C648-2F77-A5AED23B3C2C}"/>
              </a:ext>
            </a:extLst>
          </p:cNvPr>
          <p:cNvSpPr txBox="1"/>
          <p:nvPr/>
        </p:nvSpPr>
        <p:spPr>
          <a:xfrm>
            <a:off x="5957808" y="6488667"/>
            <a:ext cx="6098582" cy="307777"/>
          </a:xfrm>
          <a:prstGeom prst="rect">
            <a:avLst/>
          </a:prstGeom>
          <a:noFill/>
        </p:spPr>
        <p:txBody>
          <a:bodyPr wrap="square">
            <a:spAutoFit/>
          </a:bodyPr>
          <a:lstStyle/>
          <a:p>
            <a:pPr algn="r"/>
            <a:r>
              <a:rPr lang="en-ZA" sz="1400" i="0" dirty="0">
                <a:solidFill>
                  <a:schemeClr val="bg2">
                    <a:lumMod val="50000"/>
                  </a:schemeClr>
                </a:solidFill>
                <a:effectLst/>
              </a:rPr>
              <a:t>ABAPConf South Africa 2024</a:t>
            </a:r>
          </a:p>
        </p:txBody>
      </p:sp>
    </p:spTree>
    <p:extLst>
      <p:ext uri="{BB962C8B-B14F-4D97-AF65-F5344CB8AC3E}">
        <p14:creationId xmlns:p14="http://schemas.microsoft.com/office/powerpoint/2010/main" val="8197570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2200</TotalTime>
  <Words>1929</Words>
  <Application>Microsoft Macintosh PowerPoint</Application>
  <PresentationFormat>Widescreen</PresentationFormat>
  <Paragraphs>241</Paragraphs>
  <Slides>31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72</vt:lpstr>
      <vt:lpstr>72 Brand Variable</vt:lpstr>
      <vt:lpstr>Arial</vt:lpstr>
      <vt:lpstr>Calibri</vt:lpstr>
      <vt:lpstr>Calibri Light</vt:lpstr>
      <vt:lpstr>Helvetica</vt:lpstr>
      <vt:lpstr>Neue Plak</vt:lpstr>
      <vt:lpstr>Office Theme</vt:lpstr>
      <vt:lpstr>ABAPConf South Africa 2024</vt:lpstr>
      <vt:lpstr>PowerPoint Presentation</vt:lpstr>
      <vt:lpstr>Objectives</vt:lpstr>
      <vt:lpstr>Clean Core: What is this core?</vt:lpstr>
      <vt:lpstr>What is this core?</vt:lpstr>
      <vt:lpstr>What is clean?</vt:lpstr>
      <vt:lpstr>What is clean core?</vt:lpstr>
      <vt:lpstr>Clean core - guiding principles </vt:lpstr>
      <vt:lpstr>Extensibility Keeping extensions clean</vt:lpstr>
      <vt:lpstr>Why we need extensions</vt:lpstr>
      <vt:lpstr>Classic Extensibility </vt:lpstr>
      <vt:lpstr>Classic Extensibility: the bad parts </vt:lpstr>
      <vt:lpstr>Transitioning to clean extensions</vt:lpstr>
      <vt:lpstr>Transitioning to clean extensions: Rules for smooth software updates:   Extensions must be clearly separated from SAP Standard Code  In Public Cloud: No modifications to SAP objects allowed.  In Private Cloud and on-premise: Only stable public SAP APIs (local or remote) and SAP extension points can be used. </vt:lpstr>
      <vt:lpstr>Extensibility Model in SAP S/4HANA: Key user (in-app) Extensibility </vt:lpstr>
      <vt:lpstr>Extensibility Model in SAP S/4HANA: Developer (on-stack) extensibility </vt:lpstr>
      <vt:lpstr>Extensibility Model in SAP S/4HANA: Side-By-Side Extensibility</vt:lpstr>
      <vt:lpstr>Cloud</vt:lpstr>
      <vt:lpstr>Enter of ABAP Cloud: What is ABAP Cloud?</vt:lpstr>
      <vt:lpstr>Where can I use ABAP Cloud?</vt:lpstr>
      <vt:lpstr>Evolution of ABAP Cloud</vt:lpstr>
      <vt:lpstr>ABAP Cloud Model</vt:lpstr>
      <vt:lpstr>SAP BTP ABAP environment  </vt:lpstr>
      <vt:lpstr>ADT Connecting to SAP BTP ABAP environment  </vt:lpstr>
      <vt:lpstr>ADT Connecting to SAP BTP ABAP environment  </vt:lpstr>
      <vt:lpstr>ADT Connecting to SAP BTP ABAP environment  </vt:lpstr>
      <vt:lpstr>ADT Connecting to SAP BTP ABAP environment  </vt:lpstr>
      <vt:lpstr>ABAP RESTful Application Programming Model (RAP) </vt:lpstr>
      <vt:lpstr>ABAP Cloud: ABAP RESTful Application Programming Model (RAP) </vt:lpstr>
      <vt:lpstr>ABAP RESTful Application Programming Model (RAP) </vt:lpstr>
      <vt:lpstr>References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Thabiso Ramarou</dc:creator>
  <cp:keywords/>
  <dc:description/>
  <cp:lastModifiedBy>Thabiso Ramarou</cp:lastModifiedBy>
  <cp:revision>5</cp:revision>
  <dcterms:created xsi:type="dcterms:W3CDTF">2024-11-11T17:34:50Z</dcterms:created>
  <dcterms:modified xsi:type="dcterms:W3CDTF">2024-11-22T18:36:07Z</dcterms:modified>
  <cp:category/>
</cp:coreProperties>
</file>